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10287000" cx="18288000"/>
  <p:notesSz cx="6858000" cy="9144000"/>
  <p:embeddedFontLst>
    <p:embeddedFont>
      <p:font typeface="Anton"/>
      <p:regular r:id="rId43"/>
    </p:embeddedFont>
    <p:embeddedFont>
      <p:font typeface="Arimo"/>
      <p:bold r:id="rId44"/>
      <p:boldItalic r:id="rId45"/>
    </p:embeddedFont>
    <p:embeddedFont>
      <p:font typeface="Alice"/>
      <p:regular r:id="rId46"/>
    </p:embeddedFont>
    <p:embeddedFont>
      <p:font typeface="Open Sans"/>
      <p:bold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9" roundtripDataSignature="AMtx7mhFya48dhhfzmhQWutDDUf+4l3C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3D8422-EFDD-45F9-8DE5-71D80F8E5F11}">
  <a:tblStyle styleId="{E43D8422-EFDD-45F9-8DE5-71D80F8E5F1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Arimo-bold.fntdata"/><Relationship Id="rId43" Type="http://schemas.openxmlformats.org/officeDocument/2006/relationships/font" Target="fonts/Anton-regular.fntdata"/><Relationship Id="rId46" Type="http://schemas.openxmlformats.org/officeDocument/2006/relationships/font" Target="fonts/Alice-regular.fntdata"/><Relationship Id="rId45" Type="http://schemas.openxmlformats.org/officeDocument/2006/relationships/font" Target="fonts/Arim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OpenSans-boldItalic.fntdata"/><Relationship Id="rId47" Type="http://schemas.openxmlformats.org/officeDocument/2006/relationships/font" Target="fonts/OpenSans-bold.fntdata"/><Relationship Id="rId49"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86" name="Google Shape;86;p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7" name="Google Shape;87;p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90" name="Google Shape;90;p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08" name="Google Shape;208;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09" name="Google Shape;209;p1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Formal language often necessitates the use of longer and more complex sentences and phrases with details and descriptions about the main ideas of the writing passage.</a:t>
            </a:r>
            <a:endParaRPr/>
          </a:p>
          <a:p>
            <a:pPr indent="0" lvl="0" marL="0" rtl="0" algn="l">
              <a:spcBef>
                <a:spcPts val="0"/>
              </a:spcBef>
              <a:spcAft>
                <a:spcPts val="0"/>
              </a:spcAft>
              <a:buNone/>
            </a:pPr>
            <a:r>
              <a:rPr lang="en-US"/>
              <a:t>Formal language uses the passive voice, which creates an impersonal tone. The impersonal tone is maintained in formal language to demonstrate that the writer or speaker has no personal connection to the readers or receivers of the message.</a:t>
            </a:r>
            <a:endParaRPr/>
          </a:p>
          <a:p>
            <a:pPr indent="0" lvl="0" marL="0" rtl="0" algn="l">
              <a:spcBef>
                <a:spcPts val="0"/>
              </a:spcBef>
              <a:spcAft>
                <a:spcPts val="0"/>
              </a:spcAft>
              <a:buNone/>
            </a:pPr>
            <a:r>
              <a:rPr lang="en-US"/>
              <a:t>10</a:t>
            </a:r>
            <a:endParaRPr/>
          </a:p>
        </p:txBody>
      </p:sp>
      <p:sp>
        <p:nvSpPr>
          <p:cNvPr id="211" name="Google Shape;211;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12" name="Google Shape;212;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18" name="Google Shape;218;p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19" name="Google Shape;219;p1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1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Notice that the first announcement poster used informal language, while the second poster used formal language. This just shows the level of significance of the announcement and the relationship between the members and the officers. </a:t>
            </a:r>
            <a:endParaRPr/>
          </a:p>
          <a:p>
            <a:pPr indent="0" lvl="0" marL="0" rtl="0" algn="l">
              <a:spcBef>
                <a:spcPts val="0"/>
              </a:spcBef>
              <a:spcAft>
                <a:spcPts val="0"/>
              </a:spcAft>
              <a:buNone/>
            </a:pPr>
            <a:r>
              <a:rPr lang="en-US"/>
              <a:t>11</a:t>
            </a:r>
            <a:endParaRPr/>
          </a:p>
        </p:txBody>
      </p:sp>
      <p:sp>
        <p:nvSpPr>
          <p:cNvPr id="221" name="Google Shape;221;p1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22" name="Google Shape;222;p1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28" name="Google Shape;228;p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29" name="Google Shape;229;p1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32" name="Google Shape;232;p1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39" name="Google Shape;239;p1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40" name="Google Shape;240;p1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1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For example, “Good morning!” is something you might hear every day, as opposed to “Top of the morning to you!” which means the same thing but is far less likely to be heard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Similarly, in the second set of sentences, “I would like to know how the incident happened” is considered familiar language, while “I would like to comprehend how the incident transpired” is a lot less likely to be heard in everyday conversations.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13</a:t>
            </a:r>
            <a:endParaRPr/>
          </a:p>
        </p:txBody>
      </p:sp>
      <p:sp>
        <p:nvSpPr>
          <p:cNvPr id="242" name="Google Shape;242;p1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43" name="Google Shape;243;p1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50" name="Google Shape;250;p1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51" name="Google Shape;251;p1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1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For example, “Good morning!” is something you might hear every day, as opposed to “Top of the morning to you!” which means the same thing but is far less likely to be heard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Similarly, in the second set of sentences, “I would like to know how the incident happened” is considered familiar language, while “I would like to comprehend how the incident transpired” is a lot less likely to be heard in everyday conversations.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13</a:t>
            </a:r>
            <a:endParaRPr/>
          </a:p>
        </p:txBody>
      </p:sp>
      <p:sp>
        <p:nvSpPr>
          <p:cNvPr id="253" name="Google Shape;253;p1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54" name="Google Shape;254;p1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67" name="Google Shape;267;p1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68" name="Google Shape;268;p1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1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For example, “Good morning!” is something you might hear every day, as opposed to “Top of the morning to you!” which means the same thing but is far less likely to be heard today.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Similarly, in the second set of sentences, “I would like to know how the incident happened” is considered familiar language, while “I would like to comprehend how the incident transpired” is a lot less likely to be heard in everyday conversations.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13</a:t>
            </a:r>
            <a:endParaRPr/>
          </a:p>
        </p:txBody>
      </p:sp>
      <p:sp>
        <p:nvSpPr>
          <p:cNvPr id="270" name="Google Shape;270;p1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71" name="Google Shape;271;p1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85" name="Google Shape;285;p1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86" name="Google Shape;286;p1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14</a:t>
            </a:r>
            <a:endParaRPr/>
          </a:p>
        </p:txBody>
      </p:sp>
      <p:sp>
        <p:nvSpPr>
          <p:cNvPr id="288" name="Google Shape;288;p1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89" name="Google Shape;289;p1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96" name="Google Shape;296;p1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97" name="Google Shape;297;p1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14</a:t>
            </a:r>
            <a:endParaRPr/>
          </a:p>
        </p:txBody>
      </p:sp>
      <p:sp>
        <p:nvSpPr>
          <p:cNvPr id="299" name="Google Shape;299;p1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00" name="Google Shape;300;p1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21" name="Google Shape;321;p1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22" name="Google Shape;322;p1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1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15</a:t>
            </a:r>
            <a:endParaRPr/>
          </a:p>
        </p:txBody>
      </p:sp>
      <p:sp>
        <p:nvSpPr>
          <p:cNvPr id="324" name="Google Shape;324;p1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25" name="Google Shape;325;p1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32" name="Google Shape;332;p1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33" name="Google Shape;333;p1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1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14</a:t>
            </a:r>
            <a:endParaRPr/>
          </a:p>
        </p:txBody>
      </p:sp>
      <p:sp>
        <p:nvSpPr>
          <p:cNvPr id="335" name="Google Shape;335;p1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36" name="Google Shape;336;p1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97" name="Google Shape;97;p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98" name="Google Shape;98;p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01" name="Google Shape;101;p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57" name="Google Shape;357;p2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58" name="Google Shape;358;p2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2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this set of examples, it is recognizable that the level of formality varies. The first statement used familiar and simple vocabulary while the second statement used complex vocabulary.</a:t>
            </a:r>
            <a:endParaRPr/>
          </a:p>
          <a:p>
            <a:pPr indent="0" lvl="0" marL="0" rtl="0" algn="l">
              <a:spcBef>
                <a:spcPts val="0"/>
              </a:spcBef>
              <a:spcAft>
                <a:spcPts val="0"/>
              </a:spcAft>
              <a:buNone/>
            </a:pPr>
            <a:r>
              <a:rPr lang="en-US"/>
              <a:t>16</a:t>
            </a:r>
            <a:endParaRPr/>
          </a:p>
        </p:txBody>
      </p:sp>
      <p:sp>
        <p:nvSpPr>
          <p:cNvPr id="360" name="Google Shape;360;p2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61" name="Google Shape;361;p2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75" name="Google Shape;375;p2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76" name="Google Shape;376;p2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p2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17</a:t>
            </a:r>
            <a:endParaRPr/>
          </a:p>
        </p:txBody>
      </p:sp>
      <p:sp>
        <p:nvSpPr>
          <p:cNvPr id="378" name="Google Shape;378;p2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79" name="Google Shape;379;p2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86" name="Google Shape;386;p2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87" name="Google Shape;387;p2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2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18</a:t>
            </a:r>
            <a:endParaRPr/>
          </a:p>
        </p:txBody>
      </p:sp>
      <p:sp>
        <p:nvSpPr>
          <p:cNvPr id="389" name="Google Shape;389;p2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90" name="Google Shape;390;p2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97" name="Google Shape;397;p2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98" name="Google Shape;398;p2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2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19</a:t>
            </a:r>
            <a:endParaRPr/>
          </a:p>
        </p:txBody>
      </p:sp>
      <p:sp>
        <p:nvSpPr>
          <p:cNvPr id="400" name="Google Shape;400;p2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01" name="Google Shape;401;p2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08" name="Google Shape;408;p2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09" name="Google Shape;409;p2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0" name="Google Shape;410;p2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2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12" name="Google Shape;412;p2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19" name="Google Shape;419;p2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20" name="Google Shape;420;p2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2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21</a:t>
            </a:r>
            <a:endParaRPr/>
          </a:p>
        </p:txBody>
      </p:sp>
      <p:sp>
        <p:nvSpPr>
          <p:cNvPr id="422" name="Google Shape;422;p2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23" name="Google Shape;423;p2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30" name="Google Shape;430;p2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31" name="Google Shape;431;p2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2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22</a:t>
            </a:r>
            <a:endParaRPr/>
          </a:p>
        </p:txBody>
      </p:sp>
      <p:sp>
        <p:nvSpPr>
          <p:cNvPr id="433" name="Google Shape;433;p2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34" name="Google Shape;434;p2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40" name="Google Shape;440;p2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41" name="Google Shape;441;p2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2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 is no longer considered acceptable to use the term Mohammedan, as it is now considered offensive. Instead, the politically term Muslim should be used.</a:t>
            </a:r>
            <a:endParaRPr/>
          </a:p>
          <a:p>
            <a:pPr indent="0" lvl="0" marL="0" rtl="0" algn="l">
              <a:spcBef>
                <a:spcPts val="0"/>
              </a:spcBef>
              <a:spcAft>
                <a:spcPts val="0"/>
              </a:spcAft>
              <a:buNone/>
            </a:pPr>
            <a:r>
              <a:rPr lang="en-US"/>
              <a:t>23</a:t>
            </a:r>
            <a:endParaRPr/>
          </a:p>
        </p:txBody>
      </p:sp>
      <p:sp>
        <p:nvSpPr>
          <p:cNvPr id="443" name="Google Shape;443;p2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44" name="Google Shape;444;p2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56" name="Google Shape;456;p2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57" name="Google Shape;457;p2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2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 is unnecessary to mention that the person is a senior citizen, as this suggests age bias. </a:t>
            </a:r>
            <a:endParaRPr/>
          </a:p>
          <a:p>
            <a:pPr indent="0" lvl="0" marL="0" rtl="0" algn="l">
              <a:spcBef>
                <a:spcPts val="0"/>
              </a:spcBef>
              <a:spcAft>
                <a:spcPts val="0"/>
              </a:spcAft>
              <a:buNone/>
            </a:pPr>
            <a:r>
              <a:rPr lang="en-US"/>
              <a:t>24</a:t>
            </a:r>
            <a:endParaRPr/>
          </a:p>
        </p:txBody>
      </p:sp>
      <p:sp>
        <p:nvSpPr>
          <p:cNvPr id="459" name="Google Shape;459;p2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60" name="Google Shape;460;p2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71" name="Google Shape;471;p2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72" name="Google Shape;472;p2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2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term cripple is offensive. It would be better to use the term disabled person instead.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25</a:t>
            </a:r>
            <a:endParaRPr/>
          </a:p>
        </p:txBody>
      </p:sp>
      <p:sp>
        <p:nvSpPr>
          <p:cNvPr id="474" name="Google Shape;474;p2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75" name="Google Shape;475;p2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11" name="Google Shape;111;p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12" name="Google Shape;112;p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a:t>
            </a:r>
            <a:endParaRPr/>
          </a:p>
        </p:txBody>
      </p:sp>
      <p:sp>
        <p:nvSpPr>
          <p:cNvPr id="114" name="Google Shape;114;p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15" name="Google Shape;115;p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3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86" name="Google Shape;486;p3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87" name="Google Shape;487;p3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3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3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490" name="Google Shape;490;p3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3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497" name="Google Shape;497;p3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498" name="Google Shape;498;p3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3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27</a:t>
            </a:r>
            <a:endParaRPr/>
          </a:p>
        </p:txBody>
      </p:sp>
      <p:sp>
        <p:nvSpPr>
          <p:cNvPr id="500" name="Google Shape;500;p3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01" name="Google Shape;501;p3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3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08" name="Google Shape;508;p3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509" name="Google Shape;509;p3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p3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27</a:t>
            </a:r>
            <a:endParaRPr/>
          </a:p>
        </p:txBody>
      </p:sp>
      <p:sp>
        <p:nvSpPr>
          <p:cNvPr id="511" name="Google Shape;511;p3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12" name="Google Shape;512;p3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19" name="Google Shape;519;p3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520" name="Google Shape;520;p3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3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the first sentence, the pronoun his is used even though a researcher could also be female. This shows bias against women. The second sentence, on the other hand, used both a masculine and a feminine pronoun, which eliminates gender bias from the sentence.</a:t>
            </a:r>
            <a:endParaRPr/>
          </a:p>
          <a:p>
            <a:pPr indent="0" lvl="0" marL="0" rtl="0" algn="l">
              <a:spcBef>
                <a:spcPts val="0"/>
              </a:spcBef>
              <a:spcAft>
                <a:spcPts val="0"/>
              </a:spcAft>
              <a:buNone/>
            </a:pPr>
            <a:r>
              <a:rPr lang="en-US"/>
              <a:t>28</a:t>
            </a:r>
            <a:endParaRPr/>
          </a:p>
        </p:txBody>
      </p:sp>
      <p:sp>
        <p:nvSpPr>
          <p:cNvPr id="522" name="Google Shape;522;p3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23" name="Google Shape;523;p3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3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33" name="Google Shape;533;p3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534" name="Google Shape;534;p3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3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the first set, the first sentence assumes that all the faculty members are men. The use of the word spouses in the second sentence, on the other hand, is inclusive and free from gender bias.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Remember to include all people in general references by substituting gender-neutral words and phrases for gender-biased words. For example, the word manpower can be replaced by the terms workforce or human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29</a:t>
            </a:r>
            <a:endParaRPr/>
          </a:p>
        </p:txBody>
      </p:sp>
      <p:sp>
        <p:nvSpPr>
          <p:cNvPr id="536" name="Google Shape;536;p3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37" name="Google Shape;537;p3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3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50" name="Google Shape;550;p3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551" name="Google Shape;551;p3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p3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30</a:t>
            </a:r>
            <a:endParaRPr/>
          </a:p>
        </p:txBody>
      </p:sp>
      <p:sp>
        <p:nvSpPr>
          <p:cNvPr id="553" name="Google Shape;553;p3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54" name="Google Shape;554;p3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560" name="Google Shape;560;p3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561" name="Google Shape;561;p3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p3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31</a:t>
            </a:r>
            <a:endParaRPr/>
          </a:p>
        </p:txBody>
      </p:sp>
      <p:sp>
        <p:nvSpPr>
          <p:cNvPr id="563" name="Google Shape;563;p3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564" name="Google Shape;564;p3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26" name="Google Shape;126;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27" name="Google Shape;127;p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6</a:t>
            </a:r>
            <a:endParaRPr/>
          </a:p>
        </p:txBody>
      </p:sp>
      <p:sp>
        <p:nvSpPr>
          <p:cNvPr id="129" name="Google Shape;129;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30" name="Google Shape;130;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45" name="Google Shape;145;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46" name="Google Shape;146;p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a:t>
            </a:r>
            <a:endParaRPr/>
          </a:p>
        </p:txBody>
      </p:sp>
      <p:sp>
        <p:nvSpPr>
          <p:cNvPr id="148" name="Google Shape;148;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49" name="Google Shape;149;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56" name="Google Shape;156;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57" name="Google Shape;157;p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a:t>
            </a:r>
            <a:endParaRPr/>
          </a:p>
        </p:txBody>
      </p:sp>
      <p:sp>
        <p:nvSpPr>
          <p:cNvPr id="159" name="Google Shape;159;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60" name="Google Shape;160;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73" name="Google Shape;173;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74" name="Google Shape;174;p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8</a:t>
            </a:r>
            <a:endParaRPr/>
          </a:p>
        </p:txBody>
      </p:sp>
      <p:sp>
        <p:nvSpPr>
          <p:cNvPr id="176" name="Google Shape;176;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77" name="Google Shape;177;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84" name="Google Shape;184;p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85" name="Google Shape;185;p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 name="Google Shape;186;p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8</a:t>
            </a:r>
            <a:endParaRPr/>
          </a:p>
        </p:txBody>
      </p:sp>
      <p:sp>
        <p:nvSpPr>
          <p:cNvPr id="187" name="Google Shape;187;p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88" name="Google Shape;188;p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98" name="Google Shape;198;p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99" name="Google Shape;199;p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Contractions are avoided and replaced in formal language. Simplified and contracted words should only be present during casual communication processes. </a:t>
            </a:r>
            <a:endParaRPr/>
          </a:p>
          <a:p>
            <a:pPr indent="0" lvl="0" marL="0" rtl="0" algn="l">
              <a:spcBef>
                <a:spcPts val="0"/>
              </a:spcBef>
              <a:spcAft>
                <a:spcPts val="0"/>
              </a:spcAft>
              <a:buNone/>
            </a:pPr>
            <a:r>
              <a:rPr lang="en-US"/>
              <a:t>Phrasal verbs are used in informal communication situations but are avoided in formal events.</a:t>
            </a:r>
            <a:endParaRPr/>
          </a:p>
          <a:p>
            <a:pPr indent="0" lvl="0" marL="0" rtl="0" algn="l">
              <a:spcBef>
                <a:spcPts val="0"/>
              </a:spcBef>
              <a:spcAft>
                <a:spcPts val="0"/>
              </a:spcAft>
              <a:buNone/>
            </a:pPr>
            <a:r>
              <a:rPr lang="en-US"/>
              <a:t>Formal language is free of colloquialisms, slang, figures of speech, clichés, and improper and broken syntax, which are highly evident in informal language.</a:t>
            </a:r>
            <a:endParaRPr/>
          </a:p>
          <a:p>
            <a:pPr indent="0" lvl="0" marL="0" rtl="0" algn="l">
              <a:spcBef>
                <a:spcPts val="0"/>
              </a:spcBef>
              <a:spcAft>
                <a:spcPts val="0"/>
              </a:spcAft>
              <a:buNone/>
            </a:pPr>
            <a:r>
              <a:rPr lang="en-US"/>
              <a:t>Formal language uses the third-person nouns and pronouns rather than the first-person or second-person nouns and pronouns.</a:t>
            </a:r>
            <a:endParaRPr/>
          </a:p>
          <a:p>
            <a:pPr indent="0" lvl="0" marL="0" rtl="0" algn="l">
              <a:spcBef>
                <a:spcPts val="0"/>
              </a:spcBef>
              <a:spcAft>
                <a:spcPts val="0"/>
              </a:spcAft>
              <a:buNone/>
            </a:pPr>
            <a:r>
              <a:rPr lang="en-US"/>
              <a:t>9</a:t>
            </a:r>
            <a:endParaRPr/>
          </a:p>
        </p:txBody>
      </p:sp>
      <p:sp>
        <p:nvSpPr>
          <p:cNvPr id="201" name="Google Shape;201;p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02" name="Google Shape;202;p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7"/>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8"/>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8"/>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4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4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3"/>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43"/>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43"/>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43"/>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6"/>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6"/>
          <p:cNvSpPr/>
          <p:nvPr>
            <p:ph idx="2" type="pic"/>
          </p:nvPr>
        </p:nvSpPr>
        <p:spPr>
          <a:xfrm>
            <a:off x="1792288" y="612775"/>
            <a:ext cx="5486400" cy="4114800"/>
          </a:xfrm>
          <a:prstGeom prst="rect">
            <a:avLst/>
          </a:prstGeom>
          <a:noFill/>
          <a:ln>
            <a:noFill/>
          </a:ln>
        </p:spPr>
      </p:sp>
      <p:sp>
        <p:nvSpPr>
          <p:cNvPr id="68" name="Google Shape;68;p46"/>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p:nvPr/>
        </p:nvSpPr>
        <p:spPr>
          <a:xfrm>
            <a:off x="10686511" y="0"/>
            <a:ext cx="7601589" cy="10287000"/>
          </a:xfrm>
          <a:custGeom>
            <a:rect b="b" l="l" r="r" t="t"/>
            <a:pathLst>
              <a:path extrusionOk="0" h="13716000" w="10135452">
                <a:moveTo>
                  <a:pt x="10135452" y="0"/>
                </a:moveTo>
                <a:lnTo>
                  <a:pt x="0" y="0"/>
                </a:lnTo>
                <a:lnTo>
                  <a:pt x="0" y="13716000"/>
                </a:lnTo>
                <a:lnTo>
                  <a:pt x="10135452" y="13716000"/>
                </a:lnTo>
                <a:close/>
              </a:path>
            </a:pathLst>
          </a:custGeom>
          <a:gradFill>
            <a:gsLst>
              <a:gs pos="0">
                <a:srgbClr val="FFF7AD"/>
              </a:gs>
              <a:gs pos="100000">
                <a:srgbClr val="FFA9F9"/>
              </a:gs>
            </a:gsLst>
            <a:lin ang="0" scaled="0"/>
          </a:gradFill>
          <a:ln>
            <a:noFill/>
          </a:ln>
        </p:spPr>
      </p:sp>
      <p:pic>
        <p:nvPicPr>
          <p:cNvPr id="93" name="Google Shape;93;p1"/>
          <p:cNvPicPr preferRelativeResize="0"/>
          <p:nvPr/>
        </p:nvPicPr>
        <p:blipFill rotWithShape="1">
          <a:blip r:embed="rId3">
            <a:alphaModFix/>
          </a:blip>
          <a:srcRect b="0" l="0" r="0" t="0"/>
          <a:stretch/>
        </p:blipFill>
        <p:spPr>
          <a:xfrm rot="378299">
            <a:off x="8926823" y="1028700"/>
            <a:ext cx="9459310" cy="8229600"/>
          </a:xfrm>
          <a:prstGeom prst="rect">
            <a:avLst/>
          </a:prstGeom>
          <a:noFill/>
          <a:ln>
            <a:noFill/>
          </a:ln>
        </p:spPr>
      </p:pic>
      <p:sp>
        <p:nvSpPr>
          <p:cNvPr id="94" name="Google Shape;94;p1"/>
          <p:cNvSpPr txBox="1"/>
          <p:nvPr/>
        </p:nvSpPr>
        <p:spPr>
          <a:xfrm>
            <a:off x="198821" y="4536335"/>
            <a:ext cx="9630894" cy="16859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10800" u="none" cap="none" strike="noStrike">
                <a:solidFill>
                  <a:srgbClr val="1A344F"/>
                </a:solidFill>
                <a:latin typeface="Arimo"/>
                <a:ea typeface="Arimo"/>
                <a:cs typeface="Arimo"/>
                <a:sym typeface="Arimo"/>
              </a:rPr>
              <a:t>Language Use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0"/>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FFF7AD"/>
              </a:gs>
              <a:gs pos="100000">
                <a:srgbClr val="FFA9F9"/>
              </a:gs>
            </a:gsLst>
            <a:lin ang="0" scaled="0"/>
          </a:gradFill>
          <a:ln>
            <a:noFill/>
          </a:ln>
        </p:spPr>
      </p:sp>
      <p:graphicFrame>
        <p:nvGraphicFramePr>
          <p:cNvPr id="215" name="Google Shape;215;p10"/>
          <p:cNvGraphicFramePr/>
          <p:nvPr/>
        </p:nvGraphicFramePr>
        <p:xfrm>
          <a:off x="302962" y="2137275"/>
          <a:ext cx="3000000" cy="3000000"/>
        </p:xfrm>
        <a:graphic>
          <a:graphicData uri="http://schemas.openxmlformats.org/drawingml/2006/table">
            <a:tbl>
              <a:tblPr>
                <a:noFill/>
                <a:tableStyleId>{E43D8422-EFDD-45F9-8DE5-71D80F8E5F11}</a:tableStyleId>
              </a:tblPr>
              <a:tblGrid>
                <a:gridCol w="4713175"/>
                <a:gridCol w="6588950"/>
                <a:gridCol w="6281000"/>
              </a:tblGrid>
              <a:tr h="976225">
                <a:tc>
                  <a:txBody>
                    <a:bodyPr/>
                    <a:lstStyle/>
                    <a:p>
                      <a:pPr indent="0" lvl="0" marL="0" marR="0" rtl="0" algn="ctr">
                        <a:lnSpc>
                          <a:spcPct val="168000"/>
                        </a:lnSpc>
                        <a:spcBef>
                          <a:spcPts val="0"/>
                        </a:spcBef>
                        <a:spcAft>
                          <a:spcPts val="0"/>
                        </a:spcAft>
                        <a:buNone/>
                      </a:pPr>
                      <a:r>
                        <a:rPr b="1" lang="en-US" sz="3000" u="none" cap="none" strike="noStrike">
                          <a:solidFill>
                            <a:srgbClr val="1A344F"/>
                          </a:solidFill>
                          <a:latin typeface="Open Sans"/>
                          <a:ea typeface="Open Sans"/>
                          <a:cs typeface="Open Sans"/>
                          <a:sym typeface="Open Sans"/>
                        </a:rPr>
                        <a:t>Grammar</a:t>
                      </a:r>
                      <a:endParaRPr sz="1100" u="none" cap="none" strike="noStrike"/>
                    </a:p>
                  </a:txBody>
                  <a:tcPr marT="82300" marB="82300" marR="82300" marL="82300" anchor="ctr">
                    <a:lnL cap="flat" cmpd="sng" w="12700">
                      <a:solidFill>
                        <a:srgbClr val="0056B3"/>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0056B3"/>
                      </a:solidFill>
                      <a:prstDash val="solid"/>
                      <a:round/>
                      <a:headEnd len="sm" w="sm" type="none"/>
                      <a:tailEnd len="sm" w="sm" type="none"/>
                    </a:lnT>
                    <a:lnB cap="flat" cmpd="sng" w="12700">
                      <a:solidFill>
                        <a:srgbClr val="2440A4"/>
                      </a:solidFill>
                      <a:prstDash val="solid"/>
                      <a:round/>
                      <a:headEnd len="sm" w="sm" type="none"/>
                      <a:tailEnd len="sm" w="sm" type="none"/>
                    </a:lnB>
                    <a:solidFill>
                      <a:srgbClr val="92C7CA"/>
                    </a:solidFill>
                  </a:tcPr>
                </a:tc>
                <a:tc>
                  <a:txBody>
                    <a:bodyPr/>
                    <a:lstStyle/>
                    <a:p>
                      <a:pPr indent="0" lvl="0" marL="0" marR="0" rtl="0" algn="ctr">
                        <a:lnSpc>
                          <a:spcPct val="168000"/>
                        </a:lnSpc>
                        <a:spcBef>
                          <a:spcPts val="0"/>
                        </a:spcBef>
                        <a:spcAft>
                          <a:spcPts val="0"/>
                        </a:spcAft>
                        <a:buNone/>
                      </a:pPr>
                      <a:r>
                        <a:rPr b="1" lang="en-US" sz="3000" u="none" cap="none" strike="noStrike">
                          <a:solidFill>
                            <a:srgbClr val="1A344F"/>
                          </a:solidFill>
                          <a:latin typeface="Open Sans"/>
                          <a:ea typeface="Open Sans"/>
                          <a:cs typeface="Open Sans"/>
                          <a:sym typeface="Open Sans"/>
                        </a:rPr>
                        <a:t>Informal</a:t>
                      </a:r>
                      <a:endParaRPr sz="1100" u="none" cap="none" strike="noStrike"/>
                    </a:p>
                  </a:txBody>
                  <a:tcPr marT="82300" marB="82300" marR="82300" marL="823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0056B3"/>
                      </a:solidFill>
                      <a:prstDash val="solid"/>
                      <a:round/>
                      <a:headEnd len="sm" w="sm" type="none"/>
                      <a:tailEnd len="sm" w="sm" type="none"/>
                    </a:lnT>
                    <a:lnB cap="flat" cmpd="sng" w="12700">
                      <a:solidFill>
                        <a:srgbClr val="2440A4"/>
                      </a:solidFill>
                      <a:prstDash val="solid"/>
                      <a:round/>
                      <a:headEnd len="sm" w="sm" type="none"/>
                      <a:tailEnd len="sm" w="sm" type="none"/>
                    </a:lnB>
                    <a:solidFill>
                      <a:srgbClr val="92C7CA"/>
                    </a:solidFill>
                  </a:tcPr>
                </a:tc>
                <a:tc>
                  <a:txBody>
                    <a:bodyPr/>
                    <a:lstStyle/>
                    <a:p>
                      <a:pPr indent="0" lvl="0" marL="0" marR="0" rtl="0" algn="ctr">
                        <a:lnSpc>
                          <a:spcPct val="168000"/>
                        </a:lnSpc>
                        <a:spcBef>
                          <a:spcPts val="0"/>
                        </a:spcBef>
                        <a:spcAft>
                          <a:spcPts val="0"/>
                        </a:spcAft>
                        <a:buNone/>
                      </a:pPr>
                      <a:r>
                        <a:rPr b="1" lang="en-US" sz="3000" u="none" cap="none" strike="noStrike">
                          <a:solidFill>
                            <a:srgbClr val="1A344F"/>
                          </a:solidFill>
                          <a:latin typeface="Open Sans"/>
                          <a:ea typeface="Open Sans"/>
                          <a:cs typeface="Open Sans"/>
                          <a:sym typeface="Open Sans"/>
                        </a:rPr>
                        <a:t>Formal</a:t>
                      </a:r>
                      <a:endParaRPr sz="1100" u="none" cap="none" strike="noStrike"/>
                    </a:p>
                  </a:txBody>
                  <a:tcPr marT="82300" marB="82300" marR="82300" marL="823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0056B3"/>
                      </a:solidFill>
                      <a:prstDash val="solid"/>
                      <a:round/>
                      <a:headEnd len="sm" w="sm" type="none"/>
                      <a:tailEnd len="sm" w="sm" type="none"/>
                    </a:lnT>
                    <a:lnB cap="flat" cmpd="sng" w="12700">
                      <a:solidFill>
                        <a:srgbClr val="2440A4"/>
                      </a:solidFill>
                      <a:prstDash val="solid"/>
                      <a:round/>
                      <a:headEnd len="sm" w="sm" type="none"/>
                      <a:tailEnd len="sm" w="sm" type="none"/>
                    </a:lnB>
                    <a:solidFill>
                      <a:srgbClr val="92C7CA"/>
                    </a:solidFill>
                  </a:tcPr>
                </a:tc>
              </a:tr>
              <a:tr h="3752350">
                <a:tc>
                  <a:txBody>
                    <a:bodyPr/>
                    <a:lstStyle/>
                    <a:p>
                      <a:pPr indent="0" lvl="0" marL="0" marR="0" rtl="0" algn="ctr">
                        <a:lnSpc>
                          <a:spcPct val="168000"/>
                        </a:lnSpc>
                        <a:spcBef>
                          <a:spcPts val="0"/>
                        </a:spcBef>
                        <a:spcAft>
                          <a:spcPts val="0"/>
                        </a:spcAft>
                        <a:buNone/>
                      </a:pPr>
                      <a:r>
                        <a:rPr b="1" lang="en-US" sz="3000" u="none" cap="none" strike="noStrike">
                          <a:solidFill>
                            <a:srgbClr val="000000"/>
                          </a:solidFill>
                          <a:latin typeface="Open Sans"/>
                          <a:ea typeface="Open Sans"/>
                          <a:cs typeface="Open Sans"/>
                          <a:sym typeface="Open Sans"/>
                        </a:rPr>
                        <a:t>Sentence Structure</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c>
                  <a:txBody>
                    <a:bodyPr/>
                    <a:lstStyle/>
                    <a:p>
                      <a:pPr indent="0" lvl="0" marL="0" marR="0" rtl="0" algn="just">
                        <a:lnSpc>
                          <a:spcPct val="168000"/>
                        </a:lnSpc>
                        <a:spcBef>
                          <a:spcPts val="0"/>
                        </a:spcBef>
                        <a:spcAft>
                          <a:spcPts val="0"/>
                        </a:spcAft>
                        <a:buNone/>
                      </a:pPr>
                      <a:r>
                        <a:rPr b="1" i="1" lang="en-US" sz="3000" u="none" cap="none" strike="noStrike">
                          <a:solidFill>
                            <a:srgbClr val="000000"/>
                          </a:solidFill>
                          <a:latin typeface="Open Sans"/>
                          <a:ea typeface="Open Sans"/>
                          <a:cs typeface="Open Sans"/>
                          <a:sym typeface="Open Sans"/>
                        </a:rPr>
                        <a:t>The president invites you and your family to the ball this August 31, 2019. </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c>
                  <a:txBody>
                    <a:bodyPr/>
                    <a:lstStyle/>
                    <a:p>
                      <a:pPr indent="0" lvl="0" marL="0" marR="0" rtl="0" algn="just">
                        <a:lnSpc>
                          <a:spcPct val="168000"/>
                        </a:lnSpc>
                        <a:spcBef>
                          <a:spcPts val="0"/>
                        </a:spcBef>
                        <a:spcAft>
                          <a:spcPts val="0"/>
                        </a:spcAft>
                        <a:buNone/>
                      </a:pPr>
                      <a:r>
                        <a:rPr b="1" i="1" lang="en-US" sz="3000" u="none" cap="none" strike="noStrike">
                          <a:solidFill>
                            <a:srgbClr val="000000"/>
                          </a:solidFill>
                          <a:latin typeface="Open Sans"/>
                          <a:ea typeface="Open Sans"/>
                          <a:cs typeface="Open Sans"/>
                          <a:sym typeface="Open Sans"/>
                        </a:rPr>
                        <a:t>The president of the company would like to extend his invitation to the family members of the company for the ball this coming August 31, 2019. </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r>
              <a:tr h="1531425">
                <a:tc>
                  <a:txBody>
                    <a:bodyPr/>
                    <a:lstStyle/>
                    <a:p>
                      <a:pPr indent="0" lvl="0" marL="0" marR="0" rtl="0" algn="ctr">
                        <a:lnSpc>
                          <a:spcPct val="168000"/>
                        </a:lnSpc>
                        <a:spcBef>
                          <a:spcPts val="0"/>
                        </a:spcBef>
                        <a:spcAft>
                          <a:spcPts val="0"/>
                        </a:spcAft>
                        <a:buNone/>
                      </a:pPr>
                      <a:r>
                        <a:rPr b="1" lang="en-US" sz="3000" u="none" cap="none" strike="noStrike">
                          <a:solidFill>
                            <a:srgbClr val="000000"/>
                          </a:solidFill>
                          <a:latin typeface="Open Sans"/>
                          <a:ea typeface="Open Sans"/>
                          <a:cs typeface="Open Sans"/>
                          <a:sym typeface="Open Sans"/>
                        </a:rPr>
                        <a:t>Use of the Active or Passive Voice </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c>
                  <a:txBody>
                    <a:bodyPr/>
                    <a:lstStyle/>
                    <a:p>
                      <a:pPr indent="0" lvl="0" marL="0" marR="0" rtl="0" algn="just">
                        <a:lnSpc>
                          <a:spcPct val="168000"/>
                        </a:lnSpc>
                        <a:spcBef>
                          <a:spcPts val="0"/>
                        </a:spcBef>
                        <a:spcAft>
                          <a:spcPts val="0"/>
                        </a:spcAft>
                        <a:buNone/>
                      </a:pPr>
                      <a:r>
                        <a:rPr b="1" i="1" lang="en-US" sz="3000" u="none" cap="none" strike="noStrike">
                          <a:solidFill>
                            <a:srgbClr val="000000"/>
                          </a:solidFill>
                          <a:latin typeface="Open Sans"/>
                          <a:ea typeface="Open Sans"/>
                          <a:cs typeface="Open Sans"/>
                          <a:sym typeface="Open Sans"/>
                        </a:rPr>
                        <a:t>He </a:t>
                      </a:r>
                      <a:r>
                        <a:rPr b="1" i="1" lang="en-US" sz="3000" u="sng" cap="none" strike="noStrike">
                          <a:solidFill>
                            <a:srgbClr val="000000"/>
                          </a:solidFill>
                          <a:latin typeface="Open Sans"/>
                          <a:ea typeface="Open Sans"/>
                          <a:cs typeface="Open Sans"/>
                          <a:sym typeface="Open Sans"/>
                        </a:rPr>
                        <a:t>published</a:t>
                      </a:r>
                      <a:r>
                        <a:rPr b="1" i="1" lang="en-US" sz="3000" u="none" cap="none" strike="noStrike">
                          <a:solidFill>
                            <a:srgbClr val="000000"/>
                          </a:solidFill>
                          <a:latin typeface="Open Sans"/>
                          <a:ea typeface="Open Sans"/>
                          <a:cs typeface="Open Sans"/>
                          <a:sym typeface="Open Sans"/>
                        </a:rPr>
                        <a:t> his poetry collection last month.</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c>
                  <a:txBody>
                    <a:bodyPr/>
                    <a:lstStyle/>
                    <a:p>
                      <a:pPr indent="0" lvl="0" marL="0" marR="0" rtl="0" algn="just">
                        <a:lnSpc>
                          <a:spcPct val="168000"/>
                        </a:lnSpc>
                        <a:spcBef>
                          <a:spcPts val="0"/>
                        </a:spcBef>
                        <a:spcAft>
                          <a:spcPts val="0"/>
                        </a:spcAft>
                        <a:buNone/>
                      </a:pPr>
                      <a:r>
                        <a:rPr b="1" i="1" lang="en-US" sz="3000" u="none" cap="none" strike="noStrike">
                          <a:solidFill>
                            <a:srgbClr val="000000"/>
                          </a:solidFill>
                          <a:latin typeface="Open Sans"/>
                          <a:ea typeface="Open Sans"/>
                          <a:cs typeface="Open Sans"/>
                          <a:sym typeface="Open Sans"/>
                        </a:rPr>
                        <a:t>His poetry collection </a:t>
                      </a:r>
                      <a:r>
                        <a:rPr b="1" i="1" lang="en-US" sz="3000" u="sng" cap="none" strike="noStrike">
                          <a:solidFill>
                            <a:srgbClr val="000000"/>
                          </a:solidFill>
                          <a:latin typeface="Open Sans"/>
                          <a:ea typeface="Open Sans"/>
                          <a:cs typeface="Open Sans"/>
                          <a:sym typeface="Open Sans"/>
                        </a:rPr>
                        <a:t>was published</a:t>
                      </a:r>
                      <a:r>
                        <a:rPr b="1" i="1" lang="en-US" sz="3000" u="none" cap="none" strike="noStrike">
                          <a:solidFill>
                            <a:srgbClr val="000000"/>
                          </a:solidFill>
                          <a:latin typeface="Open Sans"/>
                          <a:ea typeface="Open Sans"/>
                          <a:cs typeface="Open Sans"/>
                          <a:sym typeface="Open Sans"/>
                        </a:rPr>
                        <a:t> last month.</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r>
              <a:tr h="1531425">
                <a:tc>
                  <a:txBody>
                    <a:bodyPr/>
                    <a:lstStyle/>
                    <a:p>
                      <a:pPr indent="0" lvl="0" marL="0" marR="0" rtl="0" algn="ctr">
                        <a:lnSpc>
                          <a:spcPct val="168000"/>
                        </a:lnSpc>
                        <a:spcBef>
                          <a:spcPts val="0"/>
                        </a:spcBef>
                        <a:spcAft>
                          <a:spcPts val="0"/>
                        </a:spcAft>
                        <a:buNone/>
                      </a:pPr>
                      <a:r>
                        <a:rPr b="1" lang="en-US" sz="3000" u="none" cap="none" strike="noStrike">
                          <a:solidFill>
                            <a:srgbClr val="000000"/>
                          </a:solidFill>
                          <a:latin typeface="Open Sans"/>
                          <a:ea typeface="Open Sans"/>
                          <a:cs typeface="Open Sans"/>
                          <a:sym typeface="Open Sans"/>
                        </a:rPr>
                        <a:t>Punctuation</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c>
                  <a:txBody>
                    <a:bodyPr/>
                    <a:lstStyle/>
                    <a:p>
                      <a:pPr indent="0" lvl="0" marL="0" marR="0" rtl="0" algn="just">
                        <a:lnSpc>
                          <a:spcPct val="168000"/>
                        </a:lnSpc>
                        <a:spcBef>
                          <a:spcPts val="0"/>
                        </a:spcBef>
                        <a:spcAft>
                          <a:spcPts val="0"/>
                        </a:spcAft>
                        <a:buNone/>
                      </a:pPr>
                      <a:r>
                        <a:rPr b="1" i="1" lang="en-US" sz="3000" u="sng" cap="none" strike="noStrike">
                          <a:solidFill>
                            <a:srgbClr val="000000"/>
                          </a:solidFill>
                          <a:latin typeface="Open Sans"/>
                          <a:ea typeface="Open Sans"/>
                          <a:cs typeface="Open Sans"/>
                          <a:sym typeface="Open Sans"/>
                        </a:rPr>
                        <a:t>OMG!</a:t>
                      </a:r>
                      <a:r>
                        <a:rPr b="1" i="1" lang="en-US" sz="3000" u="none" cap="none" strike="noStrike">
                          <a:solidFill>
                            <a:srgbClr val="000000"/>
                          </a:solidFill>
                          <a:latin typeface="Open Sans"/>
                          <a:ea typeface="Open Sans"/>
                          <a:cs typeface="Open Sans"/>
                          <a:sym typeface="Open Sans"/>
                        </a:rPr>
                        <a:t> I got the job.</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c>
                  <a:txBody>
                    <a:bodyPr/>
                    <a:lstStyle/>
                    <a:p>
                      <a:pPr indent="0" lvl="0" marL="0" marR="0" rtl="0" algn="just">
                        <a:lnSpc>
                          <a:spcPct val="168000"/>
                        </a:lnSpc>
                        <a:spcBef>
                          <a:spcPts val="0"/>
                        </a:spcBef>
                        <a:spcAft>
                          <a:spcPts val="0"/>
                        </a:spcAft>
                        <a:buNone/>
                      </a:pPr>
                      <a:r>
                        <a:rPr b="1" i="1" lang="en-US" sz="3000" u="sng" cap="none" strike="noStrike">
                          <a:solidFill>
                            <a:srgbClr val="000000"/>
                          </a:solidFill>
                          <a:latin typeface="Open Sans"/>
                          <a:ea typeface="Open Sans"/>
                          <a:cs typeface="Open Sans"/>
                          <a:sym typeface="Open Sans"/>
                        </a:rPr>
                        <a:t>Fortunately,</a:t>
                      </a:r>
                      <a:r>
                        <a:rPr b="1" i="1" lang="en-US" sz="3000" u="none" cap="none" strike="noStrike">
                          <a:solidFill>
                            <a:srgbClr val="000000"/>
                          </a:solidFill>
                          <a:latin typeface="Open Sans"/>
                          <a:ea typeface="Open Sans"/>
                          <a:cs typeface="Open Sans"/>
                          <a:sym typeface="Open Sans"/>
                        </a:rPr>
                        <a:t> I was able to get the job.</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1"/>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FFF7AD"/>
              </a:gs>
              <a:gs pos="100000">
                <a:srgbClr val="FFA9F9"/>
              </a:gs>
            </a:gsLst>
            <a:lin ang="0" scaled="0"/>
          </a:gradFill>
          <a:ln>
            <a:noFill/>
          </a:ln>
        </p:spPr>
      </p:sp>
      <p:graphicFrame>
        <p:nvGraphicFramePr>
          <p:cNvPr id="225" name="Google Shape;225;p11"/>
          <p:cNvGraphicFramePr/>
          <p:nvPr/>
        </p:nvGraphicFramePr>
        <p:xfrm>
          <a:off x="990588" y="1406788"/>
          <a:ext cx="3000000" cy="3000000"/>
        </p:xfrm>
        <a:graphic>
          <a:graphicData uri="http://schemas.openxmlformats.org/drawingml/2006/table">
            <a:tbl>
              <a:tblPr>
                <a:noFill/>
                <a:tableStyleId>{E43D8422-EFDD-45F9-8DE5-71D80F8E5F11}</a:tableStyleId>
              </a:tblPr>
              <a:tblGrid>
                <a:gridCol w="8153400"/>
                <a:gridCol w="8153400"/>
              </a:tblGrid>
              <a:tr h="7385050">
                <a:tc>
                  <a:txBody>
                    <a:bodyPr/>
                    <a:lstStyle/>
                    <a:p>
                      <a:pPr indent="0" lvl="0" marL="0" marR="0" rtl="0" algn="ctr">
                        <a:lnSpc>
                          <a:spcPct val="168000"/>
                        </a:lnSpc>
                        <a:spcBef>
                          <a:spcPts val="0"/>
                        </a:spcBef>
                        <a:spcAft>
                          <a:spcPts val="0"/>
                        </a:spcAft>
                        <a:buNone/>
                      </a:pPr>
                      <a:r>
                        <a:rPr b="1" lang="en-US" sz="2850" u="sng" cap="none" strike="noStrike">
                          <a:solidFill>
                            <a:srgbClr val="1A344F"/>
                          </a:solidFill>
                          <a:latin typeface="Open Sans"/>
                          <a:ea typeface="Open Sans"/>
                          <a:cs typeface="Open Sans"/>
                          <a:sym typeface="Open Sans"/>
                        </a:rPr>
                        <a:t>ATTENTION</a:t>
                      </a:r>
                      <a:endParaRPr sz="1100" u="none" cap="none" strike="noStrike"/>
                    </a:p>
                    <a:p>
                      <a:pPr indent="0" lvl="0" marL="0" marR="0" rtl="0" algn="just">
                        <a:lnSpc>
                          <a:spcPct val="435272"/>
                        </a:lnSpc>
                        <a:spcBef>
                          <a:spcPts val="0"/>
                        </a:spcBef>
                        <a:spcAft>
                          <a:spcPts val="0"/>
                        </a:spcAft>
                        <a:buNone/>
                      </a:pPr>
                      <a:r>
                        <a:t/>
                      </a:r>
                      <a:endParaRPr sz="1100" u="none" cap="none" strike="noStrike"/>
                    </a:p>
                    <a:p>
                      <a:pPr indent="0" lvl="0" marL="0" marR="0" rtl="0" algn="just">
                        <a:lnSpc>
                          <a:spcPct val="168000"/>
                        </a:lnSpc>
                        <a:spcBef>
                          <a:spcPts val="0"/>
                        </a:spcBef>
                        <a:spcAft>
                          <a:spcPts val="0"/>
                        </a:spcAft>
                        <a:buNone/>
                      </a:pPr>
                      <a:r>
                        <a:rPr lang="en-US" sz="2850" u="none" cap="none" strike="noStrike">
                          <a:solidFill>
                            <a:srgbClr val="1A344F"/>
                          </a:solidFill>
                          <a:latin typeface="Open Sans"/>
                          <a:ea typeface="Open Sans"/>
                          <a:cs typeface="Open Sans"/>
                          <a:sym typeface="Open Sans"/>
                        </a:rPr>
                        <a:t>To all the members of The Showstoppers Club,</a:t>
                      </a:r>
                      <a:endParaRPr/>
                    </a:p>
                    <a:p>
                      <a:pPr indent="0" lvl="0" marL="0" marR="0" rtl="0" algn="just">
                        <a:lnSpc>
                          <a:spcPct val="168000"/>
                        </a:lnSpc>
                        <a:spcBef>
                          <a:spcPts val="0"/>
                        </a:spcBef>
                        <a:spcAft>
                          <a:spcPts val="0"/>
                        </a:spcAft>
                        <a:buNone/>
                      </a:pPr>
                      <a:r>
                        <a:t/>
                      </a:r>
                      <a:endParaRPr sz="2850" u="none" cap="none" strike="noStrike">
                        <a:solidFill>
                          <a:srgbClr val="1A344F"/>
                        </a:solidFill>
                        <a:latin typeface="Open Sans"/>
                        <a:ea typeface="Open Sans"/>
                        <a:cs typeface="Open Sans"/>
                        <a:sym typeface="Open Sans"/>
                      </a:endParaRPr>
                    </a:p>
                    <a:p>
                      <a:pPr indent="0" lvl="0" marL="0" marR="0" rtl="0" algn="just">
                        <a:lnSpc>
                          <a:spcPct val="168000"/>
                        </a:lnSpc>
                        <a:spcBef>
                          <a:spcPts val="0"/>
                        </a:spcBef>
                        <a:spcAft>
                          <a:spcPts val="0"/>
                        </a:spcAft>
                        <a:buNone/>
                      </a:pPr>
                      <a:r>
                        <a:rPr lang="en-US" sz="2850" u="none" cap="none" strike="noStrike">
                          <a:solidFill>
                            <a:srgbClr val="1A344F"/>
                          </a:solidFill>
                          <a:latin typeface="Open Sans"/>
                          <a:ea typeface="Open Sans"/>
                          <a:cs typeface="Open Sans"/>
                          <a:sym typeface="Open Sans"/>
                        </a:rPr>
                        <a:t>Meet us at our hideout at 9-ish on Wednesday, Aug. 28. Bring fresh vibes and lots of love. Snacks are most welcome, too.</a:t>
                      </a:r>
                      <a:endParaRPr/>
                    </a:p>
                    <a:p>
                      <a:pPr indent="0" lvl="0" marL="0" marR="0" rtl="0" algn="just">
                        <a:lnSpc>
                          <a:spcPct val="168000"/>
                        </a:lnSpc>
                        <a:spcBef>
                          <a:spcPts val="0"/>
                        </a:spcBef>
                        <a:spcAft>
                          <a:spcPts val="0"/>
                        </a:spcAft>
                        <a:buNone/>
                      </a:pPr>
                      <a:r>
                        <a:t/>
                      </a:r>
                      <a:endParaRPr sz="2850" u="none" cap="none" strike="noStrike">
                        <a:solidFill>
                          <a:srgbClr val="1A344F"/>
                        </a:solidFill>
                        <a:latin typeface="Open Sans"/>
                        <a:ea typeface="Open Sans"/>
                        <a:cs typeface="Open Sans"/>
                        <a:sym typeface="Open Sans"/>
                      </a:endParaRPr>
                    </a:p>
                    <a:p>
                      <a:pPr indent="0" lvl="0" marL="0" marR="0" rtl="0" algn="just">
                        <a:lnSpc>
                          <a:spcPct val="168000"/>
                        </a:lnSpc>
                        <a:spcBef>
                          <a:spcPts val="0"/>
                        </a:spcBef>
                        <a:spcAft>
                          <a:spcPts val="0"/>
                        </a:spcAft>
                        <a:buNone/>
                      </a:pPr>
                      <a:r>
                        <a:rPr lang="en-US" sz="2850" u="none" cap="none" strike="noStrike">
                          <a:solidFill>
                            <a:srgbClr val="1A344F"/>
                          </a:solidFill>
                          <a:latin typeface="Open Sans"/>
                          <a:ea typeface="Open Sans"/>
                          <a:cs typeface="Open Sans"/>
                          <a:sym typeface="Open Sans"/>
                        </a:rPr>
                        <a:t>By Sir Eddie &amp; the club officers</a:t>
                      </a:r>
                      <a:endParaRPr/>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c>
                  <a:txBody>
                    <a:bodyPr/>
                    <a:lstStyle/>
                    <a:p>
                      <a:pPr indent="0" lvl="0" marL="0" marR="0" rtl="0" algn="ctr">
                        <a:lnSpc>
                          <a:spcPct val="168000"/>
                        </a:lnSpc>
                        <a:spcBef>
                          <a:spcPts val="0"/>
                        </a:spcBef>
                        <a:spcAft>
                          <a:spcPts val="0"/>
                        </a:spcAft>
                        <a:buNone/>
                      </a:pPr>
                      <a:r>
                        <a:rPr b="1" lang="en-US" sz="2850" u="sng" cap="none" strike="noStrike">
                          <a:solidFill>
                            <a:srgbClr val="1A344F"/>
                          </a:solidFill>
                          <a:latin typeface="Open Sans"/>
                          <a:ea typeface="Open Sans"/>
                          <a:cs typeface="Open Sans"/>
                          <a:sym typeface="Open Sans"/>
                        </a:rPr>
                        <a:t>ATTENTION</a:t>
                      </a:r>
                      <a:endParaRPr sz="1100" u="none" cap="none" strike="noStrike"/>
                    </a:p>
                    <a:p>
                      <a:pPr indent="0" lvl="0" marL="0" marR="0" rtl="0" algn="just">
                        <a:lnSpc>
                          <a:spcPct val="435272"/>
                        </a:lnSpc>
                        <a:spcBef>
                          <a:spcPts val="0"/>
                        </a:spcBef>
                        <a:spcAft>
                          <a:spcPts val="0"/>
                        </a:spcAft>
                        <a:buNone/>
                      </a:pPr>
                      <a:r>
                        <a:t/>
                      </a:r>
                      <a:endParaRPr sz="1100" u="none" cap="none" strike="noStrike"/>
                    </a:p>
                    <a:p>
                      <a:pPr indent="0" lvl="0" marL="0" marR="0" rtl="0" algn="just">
                        <a:lnSpc>
                          <a:spcPct val="168000"/>
                        </a:lnSpc>
                        <a:spcBef>
                          <a:spcPts val="0"/>
                        </a:spcBef>
                        <a:spcAft>
                          <a:spcPts val="0"/>
                        </a:spcAft>
                        <a:buNone/>
                      </a:pPr>
                      <a:r>
                        <a:rPr lang="en-US" sz="2850" u="none" cap="none" strike="noStrike">
                          <a:solidFill>
                            <a:srgbClr val="1A344F"/>
                          </a:solidFill>
                          <a:latin typeface="Open Sans"/>
                          <a:ea typeface="Open Sans"/>
                          <a:cs typeface="Open Sans"/>
                          <a:sym typeface="Open Sans"/>
                        </a:rPr>
                        <a:t>To all the members of The Showstoppers Club,</a:t>
                      </a:r>
                      <a:endParaRPr/>
                    </a:p>
                    <a:p>
                      <a:pPr indent="0" lvl="0" marL="0" marR="0" rtl="0" algn="just">
                        <a:lnSpc>
                          <a:spcPct val="168000"/>
                        </a:lnSpc>
                        <a:spcBef>
                          <a:spcPts val="0"/>
                        </a:spcBef>
                        <a:spcAft>
                          <a:spcPts val="0"/>
                        </a:spcAft>
                        <a:buNone/>
                      </a:pPr>
                      <a:r>
                        <a:t/>
                      </a:r>
                      <a:endParaRPr sz="2850" u="none" cap="none" strike="noStrike">
                        <a:solidFill>
                          <a:srgbClr val="1A344F"/>
                        </a:solidFill>
                        <a:latin typeface="Open Sans"/>
                        <a:ea typeface="Open Sans"/>
                        <a:cs typeface="Open Sans"/>
                        <a:sym typeface="Open Sans"/>
                      </a:endParaRPr>
                    </a:p>
                    <a:p>
                      <a:pPr indent="0" lvl="0" marL="0" marR="0" rtl="0" algn="just">
                        <a:lnSpc>
                          <a:spcPct val="168000"/>
                        </a:lnSpc>
                        <a:spcBef>
                          <a:spcPts val="0"/>
                        </a:spcBef>
                        <a:spcAft>
                          <a:spcPts val="0"/>
                        </a:spcAft>
                        <a:buNone/>
                      </a:pPr>
                      <a:r>
                        <a:rPr lang="en-US" sz="2850" u="none" cap="none" strike="noStrike">
                          <a:solidFill>
                            <a:srgbClr val="1A344F"/>
                          </a:solidFill>
                          <a:latin typeface="Open Sans"/>
                          <a:ea typeface="Open Sans"/>
                          <a:cs typeface="Open Sans"/>
                          <a:sym typeface="Open Sans"/>
                        </a:rPr>
                        <a:t>Please be reminded of the meeting (re: December event) on August 28, Wednesday, at 9:00 a.m. Also, we request members to bring snacks for sharing for the meeting may take a while. </a:t>
                      </a:r>
                      <a:endParaRPr/>
                    </a:p>
                    <a:p>
                      <a:pPr indent="0" lvl="0" marL="0" marR="0" rtl="0" algn="just">
                        <a:lnSpc>
                          <a:spcPct val="168000"/>
                        </a:lnSpc>
                        <a:spcBef>
                          <a:spcPts val="0"/>
                        </a:spcBef>
                        <a:spcAft>
                          <a:spcPts val="0"/>
                        </a:spcAft>
                        <a:buNone/>
                      </a:pPr>
                      <a:r>
                        <a:rPr lang="en-US" sz="2850" u="none" cap="none" strike="noStrike">
                          <a:solidFill>
                            <a:srgbClr val="1A344F"/>
                          </a:solidFill>
                          <a:latin typeface="Open Sans"/>
                          <a:ea typeface="Open Sans"/>
                          <a:cs typeface="Open Sans"/>
                          <a:sym typeface="Open Sans"/>
                        </a:rPr>
                        <a:t>Thank you.</a:t>
                      </a:r>
                      <a:endParaRPr/>
                    </a:p>
                    <a:p>
                      <a:pPr indent="0" lvl="0" marL="0" marR="0" rtl="0" algn="just">
                        <a:lnSpc>
                          <a:spcPct val="168000"/>
                        </a:lnSpc>
                        <a:spcBef>
                          <a:spcPts val="0"/>
                        </a:spcBef>
                        <a:spcAft>
                          <a:spcPts val="0"/>
                        </a:spcAft>
                        <a:buNone/>
                      </a:pPr>
                      <a:r>
                        <a:t/>
                      </a:r>
                      <a:endParaRPr sz="2850" u="none" cap="none" strike="noStrike">
                        <a:solidFill>
                          <a:srgbClr val="1A344F"/>
                        </a:solidFill>
                        <a:latin typeface="Open Sans"/>
                        <a:ea typeface="Open Sans"/>
                        <a:cs typeface="Open Sans"/>
                        <a:sym typeface="Open Sans"/>
                      </a:endParaRPr>
                    </a:p>
                    <a:p>
                      <a:pPr indent="0" lvl="0" marL="0" marR="0" rtl="0" algn="just">
                        <a:lnSpc>
                          <a:spcPct val="168000"/>
                        </a:lnSpc>
                        <a:spcBef>
                          <a:spcPts val="0"/>
                        </a:spcBef>
                        <a:spcAft>
                          <a:spcPts val="0"/>
                        </a:spcAft>
                        <a:buNone/>
                      </a:pPr>
                      <a:r>
                        <a:rPr lang="en-US" sz="2850" u="none" cap="none" strike="noStrike">
                          <a:solidFill>
                            <a:srgbClr val="1A344F"/>
                          </a:solidFill>
                          <a:latin typeface="Open Sans"/>
                          <a:ea typeface="Open Sans"/>
                          <a:cs typeface="Open Sans"/>
                          <a:sym typeface="Open Sans"/>
                        </a:rPr>
                        <a:t>Sir Eddie and the club officers </a:t>
                      </a:r>
                      <a:endParaRPr/>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2"/>
          <p:cNvSpPr/>
          <p:nvPr/>
        </p:nvSpPr>
        <p:spPr>
          <a:xfrm>
            <a:off x="14775375" y="0"/>
            <a:ext cx="3512725" cy="10287000"/>
          </a:xfrm>
          <a:custGeom>
            <a:rect b="b" l="l" r="r" t="t"/>
            <a:pathLst>
              <a:path extrusionOk="0" h="13716000" w="4683633">
                <a:moveTo>
                  <a:pt x="4683633" y="0"/>
                </a:moveTo>
                <a:lnTo>
                  <a:pt x="0" y="0"/>
                </a:lnTo>
                <a:lnTo>
                  <a:pt x="0" y="13716000"/>
                </a:lnTo>
                <a:lnTo>
                  <a:pt x="4683633" y="13716000"/>
                </a:lnTo>
                <a:close/>
              </a:path>
            </a:pathLst>
          </a:custGeom>
          <a:gradFill>
            <a:gsLst>
              <a:gs pos="0">
                <a:srgbClr val="8C52FF"/>
              </a:gs>
              <a:gs pos="100000">
                <a:srgbClr val="5CE1E6"/>
              </a:gs>
            </a:gsLst>
            <a:lin ang="0" scaled="0"/>
          </a:gradFill>
          <a:ln>
            <a:noFill/>
          </a:ln>
        </p:spPr>
      </p:sp>
      <p:pic>
        <p:nvPicPr>
          <p:cNvPr id="235" name="Google Shape;235;p12"/>
          <p:cNvPicPr preferRelativeResize="0"/>
          <p:nvPr/>
        </p:nvPicPr>
        <p:blipFill rotWithShape="1">
          <a:blip r:embed="rId3">
            <a:alphaModFix/>
          </a:blip>
          <a:srcRect b="0" l="0" r="0" t="0"/>
          <a:stretch/>
        </p:blipFill>
        <p:spPr>
          <a:xfrm>
            <a:off x="6010831" y="4168339"/>
            <a:ext cx="10941788" cy="6400946"/>
          </a:xfrm>
          <a:prstGeom prst="rect">
            <a:avLst/>
          </a:prstGeom>
          <a:noFill/>
          <a:ln>
            <a:noFill/>
          </a:ln>
        </p:spPr>
      </p:pic>
      <p:sp>
        <p:nvSpPr>
          <p:cNvPr id="236" name="Google Shape;236;p12"/>
          <p:cNvSpPr txBox="1"/>
          <p:nvPr/>
        </p:nvSpPr>
        <p:spPr>
          <a:xfrm>
            <a:off x="543282" y="1577517"/>
            <a:ext cx="14763079" cy="2817457"/>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9134" u="none" cap="none" strike="noStrike">
                <a:solidFill>
                  <a:srgbClr val="1A344F"/>
                </a:solidFill>
                <a:latin typeface="Arimo"/>
                <a:ea typeface="Arimo"/>
                <a:cs typeface="Arimo"/>
                <a:sym typeface="Arimo"/>
              </a:rPr>
              <a:t>Familiar, Direct, and Simple Language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3"/>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8C52FF"/>
              </a:gs>
              <a:gs pos="100000">
                <a:srgbClr val="5CE1E6"/>
              </a:gs>
            </a:gsLst>
            <a:lin ang="0" scaled="0"/>
          </a:gradFill>
          <a:ln>
            <a:noFill/>
          </a:ln>
        </p:spPr>
      </p:sp>
      <p:sp>
        <p:nvSpPr>
          <p:cNvPr id="246" name="Google Shape;246;p13"/>
          <p:cNvSpPr txBox="1"/>
          <p:nvPr/>
        </p:nvSpPr>
        <p:spPr>
          <a:xfrm>
            <a:off x="1226505" y="3688118"/>
            <a:ext cx="16453689" cy="5145042"/>
          </a:xfrm>
          <a:prstGeom prst="rect">
            <a:avLst/>
          </a:prstGeom>
          <a:noFill/>
          <a:ln>
            <a:noFill/>
          </a:ln>
        </p:spPr>
        <p:txBody>
          <a:bodyPr anchorCtr="0" anchor="t" bIns="0" lIns="0" spcFirstLastPara="1" rIns="0" wrap="square" tIns="0">
            <a:spAutoFit/>
          </a:bodyPr>
          <a:lstStyle/>
          <a:p>
            <a:pPr indent="0" lvl="0" marL="0" marR="0" rtl="0" algn="just">
              <a:lnSpc>
                <a:spcPct val="137997"/>
              </a:lnSpc>
              <a:spcBef>
                <a:spcPts val="0"/>
              </a:spcBef>
              <a:spcAft>
                <a:spcPts val="0"/>
              </a:spcAft>
              <a:buNone/>
            </a:pPr>
            <a:r>
              <a:rPr b="0" i="0" lang="en-US" sz="7432" u="none" cap="none" strike="noStrike">
                <a:solidFill>
                  <a:srgbClr val="000000"/>
                </a:solidFill>
                <a:latin typeface="Alice"/>
                <a:ea typeface="Alice"/>
                <a:cs typeface="Alice"/>
                <a:sym typeface="Alice"/>
              </a:rPr>
              <a:t>It makes use of words commonly found in everyday life. It is also often called informal language, as both can be heard or read on a regular basis.</a:t>
            </a:r>
            <a:endParaRPr/>
          </a:p>
        </p:txBody>
      </p:sp>
      <p:sp>
        <p:nvSpPr>
          <p:cNvPr id="247" name="Google Shape;247;p13"/>
          <p:cNvSpPr txBox="1"/>
          <p:nvPr/>
        </p:nvSpPr>
        <p:spPr>
          <a:xfrm>
            <a:off x="1028700" y="2385184"/>
            <a:ext cx="8681507" cy="1107449"/>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US" sz="7937" u="none" cap="none" strike="noStrike">
                <a:solidFill>
                  <a:srgbClr val="1A344F"/>
                </a:solidFill>
                <a:latin typeface="Anton"/>
                <a:ea typeface="Anton"/>
                <a:cs typeface="Anton"/>
                <a:sym typeface="Anton"/>
              </a:rPr>
              <a:t>Familiar Language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4"/>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8C52FF"/>
              </a:gs>
              <a:gs pos="100000">
                <a:srgbClr val="5CE1E6"/>
              </a:gs>
            </a:gsLst>
            <a:lin ang="0" scaled="0"/>
          </a:gradFill>
          <a:ln>
            <a:noFill/>
          </a:ln>
        </p:spPr>
      </p:sp>
      <p:grpSp>
        <p:nvGrpSpPr>
          <p:cNvPr id="257" name="Google Shape;257;p14"/>
          <p:cNvGrpSpPr/>
          <p:nvPr/>
        </p:nvGrpSpPr>
        <p:grpSpPr>
          <a:xfrm>
            <a:off x="5445931" y="2892103"/>
            <a:ext cx="9054190" cy="2106599"/>
            <a:chOff x="0" y="-9525"/>
            <a:chExt cx="12072253" cy="2808799"/>
          </a:xfrm>
        </p:grpSpPr>
        <p:sp>
          <p:nvSpPr>
            <p:cNvPr id="258" name="Google Shape;258;p14"/>
            <p:cNvSpPr/>
            <p:nvPr/>
          </p:nvSpPr>
          <p:spPr>
            <a:xfrm>
              <a:off x="0" y="0"/>
              <a:ext cx="12072253" cy="2799274"/>
            </a:xfrm>
            <a:custGeom>
              <a:rect b="b" l="l" r="r" t="t"/>
              <a:pathLst>
                <a:path extrusionOk="0" h="2799274" w="12072253">
                  <a:moveTo>
                    <a:pt x="0" y="0"/>
                  </a:moveTo>
                  <a:lnTo>
                    <a:pt x="2012070" y="0"/>
                  </a:lnTo>
                  <a:lnTo>
                    <a:pt x="5030176" y="0"/>
                  </a:lnTo>
                  <a:lnTo>
                    <a:pt x="12072253" y="0"/>
                  </a:lnTo>
                  <a:lnTo>
                    <a:pt x="12072253" y="1403477"/>
                  </a:lnTo>
                  <a:lnTo>
                    <a:pt x="12072253" y="2004967"/>
                  </a:lnTo>
                  <a:lnTo>
                    <a:pt x="12072253" y="2405955"/>
                  </a:lnTo>
                  <a:lnTo>
                    <a:pt x="5030176" y="2405955"/>
                  </a:lnTo>
                  <a:lnTo>
                    <a:pt x="1235176" y="2799274"/>
                  </a:lnTo>
                  <a:lnTo>
                    <a:pt x="2011903" y="2405955"/>
                  </a:lnTo>
                  <a:lnTo>
                    <a:pt x="0" y="2405955"/>
                  </a:lnTo>
                  <a:lnTo>
                    <a:pt x="0" y="2004967"/>
                  </a:lnTo>
                  <a:lnTo>
                    <a:pt x="0" y="1403477"/>
                  </a:lnTo>
                  <a:close/>
                </a:path>
              </a:pathLst>
            </a:custGeom>
            <a:solidFill>
              <a:srgbClr val="1A344F"/>
            </a:solidFill>
            <a:ln>
              <a:noFill/>
            </a:ln>
          </p:spPr>
        </p:sp>
        <p:sp>
          <p:nvSpPr>
            <p:cNvPr id="259" name="Google Shape;259;p14"/>
            <p:cNvSpPr txBox="1"/>
            <p:nvPr/>
          </p:nvSpPr>
          <p:spPr>
            <a:xfrm>
              <a:off x="0" y="-9525"/>
              <a:ext cx="12072248" cy="2415456"/>
            </a:xfrm>
            <a:prstGeom prst="rect">
              <a:avLst/>
            </a:prstGeom>
            <a:noFill/>
            <a:ln>
              <a:noFill/>
            </a:ln>
          </p:spPr>
          <p:txBody>
            <a:bodyPr anchorCtr="0" anchor="ctr" bIns="50800" lIns="50800" spcFirstLastPara="1" rIns="50800" wrap="square" tIns="50800">
              <a:noAutofit/>
            </a:bodyPr>
            <a:lstStyle/>
            <a:p>
              <a:pPr indent="0" lvl="0" marL="0" marR="0" rtl="0" algn="l">
                <a:lnSpc>
                  <a:spcPct val="120003"/>
                </a:lnSpc>
                <a:spcBef>
                  <a:spcPts val="0"/>
                </a:spcBef>
                <a:spcAft>
                  <a:spcPts val="0"/>
                </a:spcAft>
                <a:buNone/>
              </a:pPr>
              <a:r>
                <a:rPr b="0" i="0" lang="en-US" sz="5799" u="none" cap="none" strike="noStrike">
                  <a:solidFill>
                    <a:srgbClr val="FFFFFF"/>
                  </a:solidFill>
                  <a:latin typeface="Open Sans"/>
                  <a:ea typeface="Open Sans"/>
                  <a:cs typeface="Open Sans"/>
                  <a:sym typeface="Open Sans"/>
                </a:rPr>
                <a:t>      </a:t>
              </a:r>
              <a:r>
                <a:rPr b="1" i="0" lang="en-US" sz="5799" u="none" cap="none" strike="noStrike">
                  <a:solidFill>
                    <a:srgbClr val="FFFFFF"/>
                  </a:solidFill>
                  <a:latin typeface="Open Sans"/>
                  <a:ea typeface="Open Sans"/>
                  <a:cs typeface="Open Sans"/>
                  <a:sym typeface="Open Sans"/>
                </a:rPr>
                <a:t>Gran, good morning!</a:t>
              </a:r>
              <a:endParaRPr/>
            </a:p>
          </p:txBody>
        </p:sp>
      </p:grpSp>
      <p:grpSp>
        <p:nvGrpSpPr>
          <p:cNvPr id="260" name="Google Shape;260;p14"/>
          <p:cNvGrpSpPr/>
          <p:nvPr/>
        </p:nvGrpSpPr>
        <p:grpSpPr>
          <a:xfrm>
            <a:off x="4741628" y="7495348"/>
            <a:ext cx="9383690" cy="2442387"/>
            <a:chOff x="0" y="0"/>
            <a:chExt cx="12511587" cy="3256517"/>
          </a:xfrm>
        </p:grpSpPr>
        <p:sp>
          <p:nvSpPr>
            <p:cNvPr id="261" name="Google Shape;261;p14"/>
            <p:cNvSpPr/>
            <p:nvPr/>
          </p:nvSpPr>
          <p:spPr>
            <a:xfrm>
              <a:off x="0" y="0"/>
              <a:ext cx="12511587" cy="3256517"/>
            </a:xfrm>
            <a:custGeom>
              <a:rect b="b" l="l" r="r" t="t"/>
              <a:pathLst>
                <a:path extrusionOk="0" h="3256517" w="12511587">
                  <a:moveTo>
                    <a:pt x="0" y="0"/>
                  </a:moveTo>
                  <a:lnTo>
                    <a:pt x="7298448" y="0"/>
                  </a:lnTo>
                  <a:lnTo>
                    <a:pt x="10426304" y="0"/>
                  </a:lnTo>
                  <a:lnTo>
                    <a:pt x="12511587" y="0"/>
                  </a:lnTo>
                  <a:lnTo>
                    <a:pt x="12511587" y="1719916"/>
                  </a:lnTo>
                  <a:lnTo>
                    <a:pt x="12511587" y="2457023"/>
                  </a:lnTo>
                  <a:lnTo>
                    <a:pt x="12511587" y="2948415"/>
                  </a:lnTo>
                  <a:lnTo>
                    <a:pt x="10426304" y="2948415"/>
                  </a:lnTo>
                  <a:lnTo>
                    <a:pt x="11213309" y="3256517"/>
                  </a:lnTo>
                  <a:lnTo>
                    <a:pt x="7298275" y="2948415"/>
                  </a:lnTo>
                  <a:lnTo>
                    <a:pt x="0" y="2948415"/>
                  </a:lnTo>
                  <a:lnTo>
                    <a:pt x="0" y="2457023"/>
                  </a:lnTo>
                  <a:lnTo>
                    <a:pt x="0" y="1719916"/>
                  </a:lnTo>
                  <a:close/>
                </a:path>
              </a:pathLst>
            </a:custGeom>
            <a:solidFill>
              <a:srgbClr val="1A344F"/>
            </a:solidFill>
            <a:ln>
              <a:noFill/>
            </a:ln>
          </p:spPr>
        </p:sp>
        <p:sp>
          <p:nvSpPr>
            <p:cNvPr id="262" name="Google Shape;262;p14"/>
            <p:cNvSpPr txBox="1"/>
            <p:nvPr/>
          </p:nvSpPr>
          <p:spPr>
            <a:xfrm>
              <a:off x="0" y="0"/>
              <a:ext cx="12511552" cy="2948391"/>
            </a:xfrm>
            <a:prstGeom prst="rect">
              <a:avLst/>
            </a:prstGeom>
            <a:noFill/>
            <a:ln>
              <a:noFill/>
            </a:ln>
          </p:spPr>
          <p:txBody>
            <a:bodyPr anchorCtr="0" anchor="ctr" bIns="50800" lIns="50800" spcFirstLastPara="1" rIns="50800" wrap="square" tIns="50800">
              <a:noAutofit/>
            </a:bodyPr>
            <a:lstStyle/>
            <a:p>
              <a:pPr indent="0" lvl="0" marL="0" marR="0" rtl="0" algn="just">
                <a:lnSpc>
                  <a:spcPct val="120004"/>
                </a:lnSpc>
                <a:spcBef>
                  <a:spcPts val="0"/>
                </a:spcBef>
                <a:spcAft>
                  <a:spcPts val="0"/>
                </a:spcAft>
                <a:buNone/>
              </a:pPr>
              <a:r>
                <a:rPr b="1" i="0" lang="en-US" sz="4399" u="none" cap="none" strike="noStrike">
                  <a:solidFill>
                    <a:srgbClr val="FFFFFF"/>
                  </a:solidFill>
                  <a:latin typeface="Open Sans"/>
                  <a:ea typeface="Open Sans"/>
                  <a:cs typeface="Open Sans"/>
                  <a:sym typeface="Open Sans"/>
                </a:rPr>
                <a:t> Top of the morning to you!</a:t>
              </a:r>
              <a:endParaRPr/>
            </a:p>
          </p:txBody>
        </p:sp>
      </p:grpSp>
      <p:sp>
        <p:nvSpPr>
          <p:cNvPr id="263" name="Google Shape;263;p14"/>
          <p:cNvSpPr/>
          <p:nvPr/>
        </p:nvSpPr>
        <p:spPr>
          <a:xfrm>
            <a:off x="11926866" y="4703695"/>
            <a:ext cx="4396852" cy="5583305"/>
          </a:xfrm>
          <a:custGeom>
            <a:rect b="b" l="l" r="r" t="t"/>
            <a:pathLst>
              <a:path extrusionOk="0" h="5583305" w="4396852">
                <a:moveTo>
                  <a:pt x="0" y="0"/>
                </a:moveTo>
                <a:lnTo>
                  <a:pt x="4396852" y="0"/>
                </a:lnTo>
                <a:lnTo>
                  <a:pt x="4396852" y="5583305"/>
                </a:lnTo>
                <a:lnTo>
                  <a:pt x="0" y="5583305"/>
                </a:lnTo>
                <a:lnTo>
                  <a:pt x="0" y="0"/>
                </a:lnTo>
                <a:close/>
              </a:path>
            </a:pathLst>
          </a:custGeom>
          <a:blipFill rotWithShape="1">
            <a:blip r:embed="rId3">
              <a:alphaModFix/>
            </a:blip>
            <a:stretch>
              <a:fillRect b="0" l="0" r="0" t="0"/>
            </a:stretch>
          </a:blipFill>
          <a:ln>
            <a:noFill/>
          </a:ln>
        </p:spPr>
      </p:sp>
      <p:sp>
        <p:nvSpPr>
          <p:cNvPr id="264" name="Google Shape;264;p14"/>
          <p:cNvSpPr/>
          <p:nvPr/>
        </p:nvSpPr>
        <p:spPr>
          <a:xfrm>
            <a:off x="2219658" y="578434"/>
            <a:ext cx="4294698" cy="6446076"/>
          </a:xfrm>
          <a:custGeom>
            <a:rect b="b" l="l" r="r" t="t"/>
            <a:pathLst>
              <a:path extrusionOk="0" h="6446076" w="4294698">
                <a:moveTo>
                  <a:pt x="0" y="0"/>
                </a:moveTo>
                <a:lnTo>
                  <a:pt x="4294698" y="0"/>
                </a:lnTo>
                <a:lnTo>
                  <a:pt x="4294698" y="6446075"/>
                </a:lnTo>
                <a:lnTo>
                  <a:pt x="0" y="6446075"/>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5"/>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8C52FF"/>
              </a:gs>
              <a:gs pos="100000">
                <a:srgbClr val="5CE1E6"/>
              </a:gs>
            </a:gsLst>
            <a:lin ang="0" scaled="0"/>
          </a:gradFill>
          <a:ln>
            <a:noFill/>
          </a:ln>
        </p:spPr>
      </p:sp>
      <p:grpSp>
        <p:nvGrpSpPr>
          <p:cNvPr id="274" name="Google Shape;274;p15"/>
          <p:cNvGrpSpPr/>
          <p:nvPr/>
        </p:nvGrpSpPr>
        <p:grpSpPr>
          <a:xfrm>
            <a:off x="8180631" y="2757357"/>
            <a:ext cx="9655534" cy="2386161"/>
            <a:chOff x="0" y="0"/>
            <a:chExt cx="12874045" cy="3181548"/>
          </a:xfrm>
        </p:grpSpPr>
        <p:sp>
          <p:nvSpPr>
            <p:cNvPr id="275" name="Google Shape;275;p15"/>
            <p:cNvSpPr/>
            <p:nvPr/>
          </p:nvSpPr>
          <p:spPr>
            <a:xfrm>
              <a:off x="11457" y="5180"/>
              <a:ext cx="12851143" cy="3171176"/>
            </a:xfrm>
            <a:custGeom>
              <a:rect b="b" l="l" r="r" t="t"/>
              <a:pathLst>
                <a:path extrusionOk="0" h="3171176" w="12851143">
                  <a:moveTo>
                    <a:pt x="0" y="0"/>
                  </a:moveTo>
                  <a:lnTo>
                    <a:pt x="12851143" y="0"/>
                  </a:lnTo>
                  <a:lnTo>
                    <a:pt x="12851143" y="3171176"/>
                  </a:lnTo>
                  <a:lnTo>
                    <a:pt x="0" y="3171176"/>
                  </a:lnTo>
                  <a:close/>
                </a:path>
              </a:pathLst>
            </a:custGeom>
            <a:solidFill>
              <a:srgbClr val="1A344F"/>
            </a:solidFill>
            <a:ln>
              <a:noFill/>
            </a:ln>
          </p:spPr>
        </p:sp>
        <p:sp>
          <p:nvSpPr>
            <p:cNvPr id="276" name="Google Shape;276;p15"/>
            <p:cNvSpPr/>
            <p:nvPr/>
          </p:nvSpPr>
          <p:spPr>
            <a:xfrm>
              <a:off x="0" y="0"/>
              <a:ext cx="12874045" cy="3181548"/>
            </a:xfrm>
            <a:custGeom>
              <a:rect b="b" l="l" r="r" t="t"/>
              <a:pathLst>
                <a:path extrusionOk="0" h="3181548" w="12874045">
                  <a:moveTo>
                    <a:pt x="11457" y="0"/>
                  </a:moveTo>
                  <a:lnTo>
                    <a:pt x="12862600" y="0"/>
                  </a:lnTo>
                  <a:cubicBezTo>
                    <a:pt x="12868863" y="0"/>
                    <a:pt x="12874045" y="2348"/>
                    <a:pt x="12874045" y="5180"/>
                  </a:cubicBezTo>
                  <a:lnTo>
                    <a:pt x="12874045" y="3176356"/>
                  </a:lnTo>
                  <a:cubicBezTo>
                    <a:pt x="12874045" y="3179188"/>
                    <a:pt x="12868863" y="3181548"/>
                    <a:pt x="12862600" y="3181548"/>
                  </a:cubicBezTo>
                  <a:lnTo>
                    <a:pt x="11457" y="3181548"/>
                  </a:lnTo>
                  <a:cubicBezTo>
                    <a:pt x="5194" y="3181548"/>
                    <a:pt x="0" y="3179188"/>
                    <a:pt x="0" y="3176356"/>
                  </a:cubicBezTo>
                  <a:lnTo>
                    <a:pt x="0" y="5180"/>
                  </a:lnTo>
                  <a:cubicBezTo>
                    <a:pt x="0" y="2348"/>
                    <a:pt x="5194" y="0"/>
                    <a:pt x="11457" y="0"/>
                  </a:cubicBezTo>
                  <a:moveTo>
                    <a:pt x="11457" y="10361"/>
                  </a:moveTo>
                  <a:lnTo>
                    <a:pt x="11457" y="5180"/>
                  </a:lnTo>
                  <a:lnTo>
                    <a:pt x="22914" y="5180"/>
                  </a:lnTo>
                  <a:lnTo>
                    <a:pt x="22914" y="3176356"/>
                  </a:lnTo>
                  <a:lnTo>
                    <a:pt x="11457" y="3176356"/>
                  </a:lnTo>
                  <a:lnTo>
                    <a:pt x="11457" y="3171176"/>
                  </a:lnTo>
                  <a:lnTo>
                    <a:pt x="12862600" y="3171176"/>
                  </a:lnTo>
                  <a:lnTo>
                    <a:pt x="12862600" y="3176356"/>
                  </a:lnTo>
                  <a:lnTo>
                    <a:pt x="12851143" y="3176356"/>
                  </a:lnTo>
                  <a:lnTo>
                    <a:pt x="12851143" y="5180"/>
                  </a:lnTo>
                  <a:lnTo>
                    <a:pt x="12862600" y="5180"/>
                  </a:lnTo>
                  <a:lnTo>
                    <a:pt x="12862600" y="10361"/>
                  </a:lnTo>
                  <a:lnTo>
                    <a:pt x="11457" y="10361"/>
                  </a:lnTo>
                  <a:close/>
                </a:path>
              </a:pathLst>
            </a:custGeom>
            <a:solidFill>
              <a:srgbClr val="1A34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txBox="1"/>
            <p:nvPr/>
          </p:nvSpPr>
          <p:spPr>
            <a:xfrm>
              <a:off x="0" y="0"/>
              <a:ext cx="12873989" cy="3181524"/>
            </a:xfrm>
            <a:prstGeom prst="rect">
              <a:avLst/>
            </a:prstGeom>
            <a:noFill/>
            <a:ln>
              <a:noFill/>
            </a:ln>
          </p:spPr>
          <p:txBody>
            <a:bodyPr anchorCtr="0" anchor="ctr" bIns="50800" lIns="50800" spcFirstLastPara="1" rIns="50800" wrap="square" tIns="50800">
              <a:noAutofit/>
            </a:bodyPr>
            <a:lstStyle/>
            <a:p>
              <a:pPr indent="0" lvl="0" marL="0" marR="0" rtl="0" algn="just">
                <a:lnSpc>
                  <a:spcPct val="120000"/>
                </a:lnSpc>
                <a:spcBef>
                  <a:spcPts val="0"/>
                </a:spcBef>
                <a:spcAft>
                  <a:spcPts val="0"/>
                </a:spcAft>
                <a:buNone/>
              </a:pPr>
              <a:r>
                <a:rPr b="0" i="1" lang="en-US" sz="4500" u="none" cap="none" strike="noStrike">
                  <a:solidFill>
                    <a:srgbClr val="FFFFFF"/>
                  </a:solidFill>
                  <a:latin typeface="Open Sans"/>
                  <a:ea typeface="Open Sans"/>
                  <a:cs typeface="Open Sans"/>
                  <a:sym typeface="Open Sans"/>
                </a:rPr>
                <a:t>I would like to </a:t>
              </a:r>
              <a:r>
                <a:rPr b="0" i="1" lang="en-US" sz="4500" u="sng" cap="none" strike="noStrike">
                  <a:solidFill>
                    <a:srgbClr val="FFFFFF"/>
                  </a:solidFill>
                  <a:latin typeface="Open Sans"/>
                  <a:ea typeface="Open Sans"/>
                  <a:cs typeface="Open Sans"/>
                  <a:sym typeface="Open Sans"/>
                </a:rPr>
                <a:t>know</a:t>
              </a:r>
              <a:r>
                <a:rPr b="0" i="1" lang="en-US" sz="4500" u="none" cap="none" strike="noStrike">
                  <a:solidFill>
                    <a:srgbClr val="FFFFFF"/>
                  </a:solidFill>
                  <a:latin typeface="Open Sans"/>
                  <a:ea typeface="Open Sans"/>
                  <a:cs typeface="Open Sans"/>
                  <a:sym typeface="Open Sans"/>
                </a:rPr>
                <a:t> how the incident </a:t>
              </a:r>
              <a:r>
                <a:rPr b="0" i="1" lang="en-US" sz="4500" u="sng" cap="none" strike="noStrike">
                  <a:solidFill>
                    <a:srgbClr val="FFFFFF"/>
                  </a:solidFill>
                  <a:latin typeface="Open Sans"/>
                  <a:ea typeface="Open Sans"/>
                  <a:cs typeface="Open Sans"/>
                  <a:sym typeface="Open Sans"/>
                </a:rPr>
                <a:t>happened.</a:t>
              </a:r>
              <a:endParaRPr/>
            </a:p>
          </p:txBody>
        </p:sp>
      </p:grpSp>
      <p:pic>
        <p:nvPicPr>
          <p:cNvPr id="278" name="Google Shape;278;p15"/>
          <p:cNvPicPr preferRelativeResize="0"/>
          <p:nvPr/>
        </p:nvPicPr>
        <p:blipFill rotWithShape="1">
          <a:blip r:embed="rId3">
            <a:alphaModFix/>
          </a:blip>
          <a:srcRect b="0" l="0" r="0" t="0"/>
          <a:stretch/>
        </p:blipFill>
        <p:spPr>
          <a:xfrm>
            <a:off x="0" y="3477481"/>
            <a:ext cx="8058603" cy="6809519"/>
          </a:xfrm>
          <a:prstGeom prst="rect">
            <a:avLst/>
          </a:prstGeom>
          <a:noFill/>
          <a:ln>
            <a:noFill/>
          </a:ln>
        </p:spPr>
      </p:pic>
      <p:grpSp>
        <p:nvGrpSpPr>
          <p:cNvPr id="279" name="Google Shape;279;p15"/>
          <p:cNvGrpSpPr/>
          <p:nvPr/>
        </p:nvGrpSpPr>
        <p:grpSpPr>
          <a:xfrm>
            <a:off x="8180631" y="5943600"/>
            <a:ext cx="9655534" cy="2386161"/>
            <a:chOff x="0" y="0"/>
            <a:chExt cx="12874045" cy="3181548"/>
          </a:xfrm>
        </p:grpSpPr>
        <p:sp>
          <p:nvSpPr>
            <p:cNvPr id="280" name="Google Shape;280;p15"/>
            <p:cNvSpPr/>
            <p:nvPr/>
          </p:nvSpPr>
          <p:spPr>
            <a:xfrm>
              <a:off x="11457" y="5180"/>
              <a:ext cx="12851143" cy="3171176"/>
            </a:xfrm>
            <a:custGeom>
              <a:rect b="b" l="l" r="r" t="t"/>
              <a:pathLst>
                <a:path extrusionOk="0" h="3171176" w="12851143">
                  <a:moveTo>
                    <a:pt x="0" y="0"/>
                  </a:moveTo>
                  <a:lnTo>
                    <a:pt x="12851143" y="0"/>
                  </a:lnTo>
                  <a:lnTo>
                    <a:pt x="12851143" y="3171176"/>
                  </a:lnTo>
                  <a:lnTo>
                    <a:pt x="0" y="3171176"/>
                  </a:lnTo>
                  <a:close/>
                </a:path>
              </a:pathLst>
            </a:custGeom>
            <a:solidFill>
              <a:srgbClr val="1A344F"/>
            </a:solidFill>
            <a:ln>
              <a:noFill/>
            </a:ln>
          </p:spPr>
        </p:sp>
        <p:sp>
          <p:nvSpPr>
            <p:cNvPr id="281" name="Google Shape;281;p15"/>
            <p:cNvSpPr/>
            <p:nvPr/>
          </p:nvSpPr>
          <p:spPr>
            <a:xfrm>
              <a:off x="0" y="0"/>
              <a:ext cx="12874045" cy="3181548"/>
            </a:xfrm>
            <a:custGeom>
              <a:rect b="b" l="l" r="r" t="t"/>
              <a:pathLst>
                <a:path extrusionOk="0" h="3181548" w="12874045">
                  <a:moveTo>
                    <a:pt x="11457" y="0"/>
                  </a:moveTo>
                  <a:lnTo>
                    <a:pt x="12862600" y="0"/>
                  </a:lnTo>
                  <a:cubicBezTo>
                    <a:pt x="12868863" y="0"/>
                    <a:pt x="12874045" y="2348"/>
                    <a:pt x="12874045" y="5180"/>
                  </a:cubicBezTo>
                  <a:lnTo>
                    <a:pt x="12874045" y="3176356"/>
                  </a:lnTo>
                  <a:cubicBezTo>
                    <a:pt x="12874045" y="3179188"/>
                    <a:pt x="12868863" y="3181548"/>
                    <a:pt x="12862600" y="3181548"/>
                  </a:cubicBezTo>
                  <a:lnTo>
                    <a:pt x="11457" y="3181548"/>
                  </a:lnTo>
                  <a:cubicBezTo>
                    <a:pt x="5194" y="3181548"/>
                    <a:pt x="0" y="3179188"/>
                    <a:pt x="0" y="3176356"/>
                  </a:cubicBezTo>
                  <a:lnTo>
                    <a:pt x="0" y="5180"/>
                  </a:lnTo>
                  <a:cubicBezTo>
                    <a:pt x="0" y="2348"/>
                    <a:pt x="5194" y="0"/>
                    <a:pt x="11457" y="0"/>
                  </a:cubicBezTo>
                  <a:moveTo>
                    <a:pt x="11457" y="10361"/>
                  </a:moveTo>
                  <a:lnTo>
                    <a:pt x="11457" y="5180"/>
                  </a:lnTo>
                  <a:lnTo>
                    <a:pt x="22914" y="5180"/>
                  </a:lnTo>
                  <a:lnTo>
                    <a:pt x="22914" y="3176356"/>
                  </a:lnTo>
                  <a:lnTo>
                    <a:pt x="11457" y="3176356"/>
                  </a:lnTo>
                  <a:lnTo>
                    <a:pt x="11457" y="3171176"/>
                  </a:lnTo>
                  <a:lnTo>
                    <a:pt x="12862600" y="3171176"/>
                  </a:lnTo>
                  <a:lnTo>
                    <a:pt x="12862600" y="3176356"/>
                  </a:lnTo>
                  <a:lnTo>
                    <a:pt x="12851143" y="3176356"/>
                  </a:lnTo>
                  <a:lnTo>
                    <a:pt x="12851143" y="5180"/>
                  </a:lnTo>
                  <a:lnTo>
                    <a:pt x="12862600" y="5180"/>
                  </a:lnTo>
                  <a:lnTo>
                    <a:pt x="12862600" y="10361"/>
                  </a:lnTo>
                  <a:lnTo>
                    <a:pt x="11457" y="10361"/>
                  </a:lnTo>
                  <a:close/>
                </a:path>
              </a:pathLst>
            </a:custGeom>
            <a:solidFill>
              <a:srgbClr val="1A34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txBox="1"/>
            <p:nvPr/>
          </p:nvSpPr>
          <p:spPr>
            <a:xfrm>
              <a:off x="0" y="0"/>
              <a:ext cx="12873989" cy="3181524"/>
            </a:xfrm>
            <a:prstGeom prst="rect">
              <a:avLst/>
            </a:prstGeom>
            <a:noFill/>
            <a:ln>
              <a:noFill/>
            </a:ln>
          </p:spPr>
          <p:txBody>
            <a:bodyPr anchorCtr="0" anchor="ctr" bIns="50800" lIns="50800" spcFirstLastPara="1" rIns="50800" wrap="square" tIns="50800">
              <a:noAutofit/>
            </a:bodyPr>
            <a:lstStyle/>
            <a:p>
              <a:pPr indent="0" lvl="0" marL="0" marR="0" rtl="0" algn="just">
                <a:lnSpc>
                  <a:spcPct val="120000"/>
                </a:lnSpc>
                <a:spcBef>
                  <a:spcPts val="0"/>
                </a:spcBef>
                <a:spcAft>
                  <a:spcPts val="0"/>
                </a:spcAft>
                <a:buNone/>
              </a:pPr>
              <a:r>
                <a:rPr b="0" i="1" lang="en-US" sz="4500" u="none" cap="none" strike="noStrike">
                  <a:solidFill>
                    <a:srgbClr val="FFFFFF"/>
                  </a:solidFill>
                  <a:latin typeface="Open Sans"/>
                  <a:ea typeface="Open Sans"/>
                  <a:cs typeface="Open Sans"/>
                  <a:sym typeface="Open Sans"/>
                </a:rPr>
                <a:t>I would like to </a:t>
              </a:r>
              <a:r>
                <a:rPr b="0" i="1" lang="en-US" sz="4500" u="sng" cap="none" strike="noStrike">
                  <a:solidFill>
                    <a:srgbClr val="FFFFFF"/>
                  </a:solidFill>
                  <a:latin typeface="Open Sans"/>
                  <a:ea typeface="Open Sans"/>
                  <a:cs typeface="Open Sans"/>
                  <a:sym typeface="Open Sans"/>
                </a:rPr>
                <a:t>comprehend </a:t>
              </a:r>
              <a:r>
                <a:rPr b="0" i="1" lang="en-US" sz="4500" u="none" cap="none" strike="noStrike">
                  <a:solidFill>
                    <a:srgbClr val="FFFFFF"/>
                  </a:solidFill>
                  <a:latin typeface="Open Sans"/>
                  <a:ea typeface="Open Sans"/>
                  <a:cs typeface="Open Sans"/>
                  <a:sym typeface="Open Sans"/>
                </a:rPr>
                <a:t>how the incident </a:t>
              </a:r>
              <a:r>
                <a:rPr b="0" i="1" lang="en-US" sz="4500" u="sng" cap="none" strike="noStrike">
                  <a:solidFill>
                    <a:srgbClr val="FFFFFF"/>
                  </a:solidFill>
                  <a:latin typeface="Open Sans"/>
                  <a:ea typeface="Open Sans"/>
                  <a:cs typeface="Open Sans"/>
                  <a:sym typeface="Open Sans"/>
                </a:rPr>
                <a:t>transpired.</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6"/>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8C52FF"/>
              </a:gs>
              <a:gs pos="100000">
                <a:srgbClr val="5CE1E6"/>
              </a:gs>
            </a:gsLst>
            <a:lin ang="0" scaled="0"/>
          </a:gradFill>
          <a:ln>
            <a:noFill/>
          </a:ln>
        </p:spPr>
      </p:sp>
      <p:sp>
        <p:nvSpPr>
          <p:cNvPr id="292" name="Google Shape;292;p16"/>
          <p:cNvSpPr txBox="1"/>
          <p:nvPr/>
        </p:nvSpPr>
        <p:spPr>
          <a:xfrm>
            <a:off x="1125732" y="4326122"/>
            <a:ext cx="16036537" cy="3757652"/>
          </a:xfrm>
          <a:prstGeom prst="rect">
            <a:avLst/>
          </a:prstGeom>
          <a:noFill/>
          <a:ln>
            <a:noFill/>
          </a:ln>
        </p:spPr>
        <p:txBody>
          <a:bodyPr anchorCtr="0" anchor="t" bIns="0" lIns="0" spcFirstLastPara="1" rIns="0" wrap="square" tIns="0">
            <a:spAutoFit/>
          </a:bodyPr>
          <a:lstStyle/>
          <a:p>
            <a:pPr indent="0" lvl="0" marL="0" marR="0" rtl="0" algn="just">
              <a:lnSpc>
                <a:spcPct val="138016"/>
              </a:lnSpc>
              <a:spcBef>
                <a:spcPts val="0"/>
              </a:spcBef>
              <a:spcAft>
                <a:spcPts val="0"/>
              </a:spcAft>
              <a:buNone/>
            </a:pPr>
            <a:r>
              <a:rPr b="0" i="0" lang="en-US" sz="7260" u="none" cap="none" strike="noStrike">
                <a:solidFill>
                  <a:srgbClr val="000000"/>
                </a:solidFill>
                <a:latin typeface="Alice"/>
                <a:ea typeface="Alice"/>
                <a:cs typeface="Alice"/>
                <a:sym typeface="Alice"/>
              </a:rPr>
              <a:t>It makes use of words that are straight to the point.</a:t>
            </a:r>
            <a:endParaRPr/>
          </a:p>
          <a:p>
            <a:pPr indent="0" lvl="0" marL="0" marR="0" rtl="0" algn="l">
              <a:lnSpc>
                <a:spcPct val="138016"/>
              </a:lnSpc>
              <a:spcBef>
                <a:spcPts val="0"/>
              </a:spcBef>
              <a:spcAft>
                <a:spcPts val="0"/>
              </a:spcAft>
              <a:buNone/>
            </a:pPr>
            <a:r>
              <a:t/>
            </a:r>
            <a:endParaRPr b="0" i="0" sz="7260" u="none" cap="none" strike="noStrike">
              <a:solidFill>
                <a:srgbClr val="000000"/>
              </a:solidFill>
              <a:latin typeface="Alice"/>
              <a:ea typeface="Alice"/>
              <a:cs typeface="Alice"/>
              <a:sym typeface="Alice"/>
            </a:endParaRPr>
          </a:p>
        </p:txBody>
      </p:sp>
      <p:sp>
        <p:nvSpPr>
          <p:cNvPr id="293" name="Google Shape;293;p16"/>
          <p:cNvSpPr txBox="1"/>
          <p:nvPr/>
        </p:nvSpPr>
        <p:spPr>
          <a:xfrm>
            <a:off x="1028700" y="2649520"/>
            <a:ext cx="7693820" cy="1235833"/>
          </a:xfrm>
          <a:prstGeom prst="rect">
            <a:avLst/>
          </a:prstGeom>
          <a:noFill/>
          <a:ln>
            <a:noFill/>
          </a:ln>
        </p:spPr>
        <p:txBody>
          <a:bodyPr anchorCtr="0" anchor="t" bIns="0" lIns="0" spcFirstLastPara="1" rIns="0" wrap="square" tIns="0">
            <a:spAutoFit/>
          </a:bodyPr>
          <a:lstStyle/>
          <a:p>
            <a:pPr indent="0" lvl="0" marL="0" marR="0" rtl="0" algn="l">
              <a:lnSpc>
                <a:spcPct val="108002"/>
              </a:lnSpc>
              <a:spcBef>
                <a:spcPts val="0"/>
              </a:spcBef>
              <a:spcAft>
                <a:spcPts val="0"/>
              </a:spcAft>
              <a:buNone/>
            </a:pPr>
            <a:r>
              <a:rPr b="0" i="0" lang="en-US" sz="8847" u="none" cap="none" strike="noStrike">
                <a:solidFill>
                  <a:srgbClr val="1A344F"/>
                </a:solidFill>
                <a:latin typeface="Anton"/>
                <a:ea typeface="Anton"/>
                <a:cs typeface="Anton"/>
                <a:sym typeface="Anton"/>
              </a:rPr>
              <a:t>Direct Language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7"/>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8C52FF"/>
              </a:gs>
              <a:gs pos="100000">
                <a:srgbClr val="5CE1E6"/>
              </a:gs>
            </a:gsLst>
            <a:lin ang="0" scaled="0"/>
          </a:gradFill>
          <a:ln>
            <a:noFill/>
          </a:ln>
        </p:spPr>
      </p:sp>
      <p:grpSp>
        <p:nvGrpSpPr>
          <p:cNvPr id="303" name="Google Shape;303;p17"/>
          <p:cNvGrpSpPr/>
          <p:nvPr/>
        </p:nvGrpSpPr>
        <p:grpSpPr>
          <a:xfrm>
            <a:off x="1403978" y="2557391"/>
            <a:ext cx="6058484" cy="1835742"/>
            <a:chOff x="0" y="0"/>
            <a:chExt cx="8077978" cy="2447656"/>
          </a:xfrm>
        </p:grpSpPr>
        <p:sp>
          <p:nvSpPr>
            <p:cNvPr id="304" name="Google Shape;304;p17"/>
            <p:cNvSpPr/>
            <p:nvPr/>
          </p:nvSpPr>
          <p:spPr>
            <a:xfrm>
              <a:off x="3719" y="3481"/>
              <a:ext cx="8070531" cy="2440676"/>
            </a:xfrm>
            <a:custGeom>
              <a:rect b="b" l="l" r="r" t="t"/>
              <a:pathLst>
                <a:path extrusionOk="0" h="2440676" w="8070531">
                  <a:moveTo>
                    <a:pt x="0" y="0"/>
                  </a:moveTo>
                  <a:lnTo>
                    <a:pt x="8070531" y="0"/>
                  </a:lnTo>
                  <a:lnTo>
                    <a:pt x="8070531" y="2440676"/>
                  </a:lnTo>
                  <a:lnTo>
                    <a:pt x="0" y="2440676"/>
                  </a:lnTo>
                  <a:close/>
                </a:path>
              </a:pathLst>
            </a:custGeom>
            <a:solidFill>
              <a:srgbClr val="D69BC5"/>
            </a:solidFill>
            <a:ln>
              <a:noFill/>
            </a:ln>
          </p:spPr>
        </p:sp>
        <p:sp>
          <p:nvSpPr>
            <p:cNvPr id="305" name="Google Shape;305;p17"/>
            <p:cNvSpPr/>
            <p:nvPr/>
          </p:nvSpPr>
          <p:spPr>
            <a:xfrm>
              <a:off x="0" y="0"/>
              <a:ext cx="8077969" cy="2447638"/>
            </a:xfrm>
            <a:custGeom>
              <a:rect b="b" l="l" r="r" t="t"/>
              <a:pathLst>
                <a:path extrusionOk="0" h="2447638" w="8077969">
                  <a:moveTo>
                    <a:pt x="3719" y="0"/>
                  </a:moveTo>
                  <a:lnTo>
                    <a:pt x="8074250" y="0"/>
                  </a:lnTo>
                  <a:cubicBezTo>
                    <a:pt x="8076283" y="0"/>
                    <a:pt x="8077969" y="1578"/>
                    <a:pt x="8077969" y="3481"/>
                  </a:cubicBezTo>
                  <a:lnTo>
                    <a:pt x="8077969" y="2444157"/>
                  </a:lnTo>
                  <a:cubicBezTo>
                    <a:pt x="8077969" y="2446060"/>
                    <a:pt x="8076283" y="2447638"/>
                    <a:pt x="8074250" y="2447638"/>
                  </a:cubicBezTo>
                  <a:lnTo>
                    <a:pt x="3719" y="2447638"/>
                  </a:lnTo>
                  <a:cubicBezTo>
                    <a:pt x="1686" y="2447638"/>
                    <a:pt x="0" y="2446060"/>
                    <a:pt x="0" y="2444157"/>
                  </a:cubicBezTo>
                  <a:lnTo>
                    <a:pt x="0" y="3481"/>
                  </a:lnTo>
                  <a:cubicBezTo>
                    <a:pt x="0" y="1578"/>
                    <a:pt x="1686" y="0"/>
                    <a:pt x="3719" y="0"/>
                  </a:cubicBezTo>
                  <a:moveTo>
                    <a:pt x="3719" y="6962"/>
                  </a:moveTo>
                  <a:lnTo>
                    <a:pt x="3719" y="3481"/>
                  </a:lnTo>
                  <a:lnTo>
                    <a:pt x="7438" y="3481"/>
                  </a:lnTo>
                  <a:lnTo>
                    <a:pt x="7438" y="2444157"/>
                  </a:lnTo>
                  <a:lnTo>
                    <a:pt x="3719" y="2444157"/>
                  </a:lnTo>
                  <a:lnTo>
                    <a:pt x="3719" y="2440676"/>
                  </a:lnTo>
                  <a:lnTo>
                    <a:pt x="8074250" y="2440676"/>
                  </a:lnTo>
                  <a:lnTo>
                    <a:pt x="8074250" y="2444157"/>
                  </a:lnTo>
                  <a:lnTo>
                    <a:pt x="8070531" y="2444157"/>
                  </a:lnTo>
                  <a:lnTo>
                    <a:pt x="8070531" y="3481"/>
                  </a:lnTo>
                  <a:lnTo>
                    <a:pt x="8074250" y="3481"/>
                  </a:lnTo>
                  <a:lnTo>
                    <a:pt x="8074250" y="6962"/>
                  </a:lnTo>
                  <a:lnTo>
                    <a:pt x="3719" y="6962"/>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7"/>
            <p:cNvSpPr txBox="1"/>
            <p:nvPr/>
          </p:nvSpPr>
          <p:spPr>
            <a:xfrm>
              <a:off x="0" y="0"/>
              <a:ext cx="8077978" cy="2447656"/>
            </a:xfrm>
            <a:prstGeom prst="rect">
              <a:avLst/>
            </a:prstGeom>
            <a:noFill/>
            <a:ln>
              <a:noFill/>
            </a:ln>
          </p:spPr>
          <p:txBody>
            <a:bodyPr anchorCtr="0" anchor="ctr" bIns="50800" lIns="50800" spcFirstLastPara="1" rIns="50800" wrap="square" tIns="50800">
              <a:noAutofit/>
            </a:bodyPr>
            <a:lstStyle/>
            <a:p>
              <a:pPr indent="0" lvl="0" marL="0" marR="0" rtl="0" algn="just">
                <a:lnSpc>
                  <a:spcPct val="120000"/>
                </a:lnSpc>
                <a:spcBef>
                  <a:spcPts val="0"/>
                </a:spcBef>
                <a:spcAft>
                  <a:spcPts val="0"/>
                </a:spcAft>
                <a:buNone/>
              </a:pPr>
              <a:r>
                <a:rPr b="1" i="1" lang="en-US" sz="4500" u="none" cap="none" strike="noStrike">
                  <a:solidFill>
                    <a:srgbClr val="1A344F"/>
                  </a:solidFill>
                  <a:latin typeface="Open Sans"/>
                  <a:ea typeface="Open Sans"/>
                  <a:cs typeface="Open Sans"/>
                  <a:sym typeface="Open Sans"/>
                </a:rPr>
                <a:t>I don’t want to watch that movie.</a:t>
              </a:r>
              <a:endParaRPr/>
            </a:p>
          </p:txBody>
        </p:sp>
      </p:grpSp>
      <p:grpSp>
        <p:nvGrpSpPr>
          <p:cNvPr id="307" name="Google Shape;307;p17"/>
          <p:cNvGrpSpPr/>
          <p:nvPr/>
        </p:nvGrpSpPr>
        <p:grpSpPr>
          <a:xfrm>
            <a:off x="1403978" y="5726277"/>
            <a:ext cx="6058484" cy="2386143"/>
            <a:chOff x="0" y="0"/>
            <a:chExt cx="8077978" cy="3181524"/>
          </a:xfrm>
        </p:grpSpPr>
        <p:sp>
          <p:nvSpPr>
            <p:cNvPr id="308" name="Google Shape;308;p17"/>
            <p:cNvSpPr/>
            <p:nvPr/>
          </p:nvSpPr>
          <p:spPr>
            <a:xfrm>
              <a:off x="3719" y="4525"/>
              <a:ext cx="8070531" cy="3172450"/>
            </a:xfrm>
            <a:custGeom>
              <a:rect b="b" l="l" r="r" t="t"/>
              <a:pathLst>
                <a:path extrusionOk="0" h="3172450" w="8070531">
                  <a:moveTo>
                    <a:pt x="0" y="0"/>
                  </a:moveTo>
                  <a:lnTo>
                    <a:pt x="8070531" y="0"/>
                  </a:lnTo>
                  <a:lnTo>
                    <a:pt x="8070531" y="3172450"/>
                  </a:lnTo>
                  <a:lnTo>
                    <a:pt x="0" y="3172450"/>
                  </a:lnTo>
                  <a:close/>
                </a:path>
              </a:pathLst>
            </a:custGeom>
            <a:solidFill>
              <a:srgbClr val="D69BC5"/>
            </a:solidFill>
            <a:ln>
              <a:noFill/>
            </a:ln>
          </p:spPr>
        </p:sp>
        <p:sp>
          <p:nvSpPr>
            <p:cNvPr id="309" name="Google Shape;309;p17"/>
            <p:cNvSpPr/>
            <p:nvPr/>
          </p:nvSpPr>
          <p:spPr>
            <a:xfrm>
              <a:off x="0" y="0"/>
              <a:ext cx="8077969" cy="3181499"/>
            </a:xfrm>
            <a:custGeom>
              <a:rect b="b" l="l" r="r" t="t"/>
              <a:pathLst>
                <a:path extrusionOk="0" h="3181499" w="8077969">
                  <a:moveTo>
                    <a:pt x="3719" y="0"/>
                  </a:moveTo>
                  <a:lnTo>
                    <a:pt x="8074250" y="0"/>
                  </a:lnTo>
                  <a:cubicBezTo>
                    <a:pt x="8076283" y="0"/>
                    <a:pt x="8077969" y="2051"/>
                    <a:pt x="8077969" y="4525"/>
                  </a:cubicBezTo>
                  <a:lnTo>
                    <a:pt x="8077969" y="3176975"/>
                  </a:lnTo>
                  <a:cubicBezTo>
                    <a:pt x="8077969" y="3179448"/>
                    <a:pt x="8076283" y="3181499"/>
                    <a:pt x="8074250" y="3181499"/>
                  </a:cubicBezTo>
                  <a:lnTo>
                    <a:pt x="3719" y="3181499"/>
                  </a:lnTo>
                  <a:cubicBezTo>
                    <a:pt x="1686" y="3181499"/>
                    <a:pt x="0" y="3179448"/>
                    <a:pt x="0" y="3176975"/>
                  </a:cubicBezTo>
                  <a:lnTo>
                    <a:pt x="0" y="4525"/>
                  </a:lnTo>
                  <a:cubicBezTo>
                    <a:pt x="0" y="2051"/>
                    <a:pt x="1686" y="0"/>
                    <a:pt x="3719" y="0"/>
                  </a:cubicBezTo>
                  <a:moveTo>
                    <a:pt x="3719" y="9049"/>
                  </a:moveTo>
                  <a:lnTo>
                    <a:pt x="3719" y="4525"/>
                  </a:lnTo>
                  <a:lnTo>
                    <a:pt x="7438" y="4525"/>
                  </a:lnTo>
                  <a:lnTo>
                    <a:pt x="7438" y="3176975"/>
                  </a:lnTo>
                  <a:lnTo>
                    <a:pt x="3719" y="3176975"/>
                  </a:lnTo>
                  <a:lnTo>
                    <a:pt x="3719" y="3172450"/>
                  </a:lnTo>
                  <a:lnTo>
                    <a:pt x="8074250" y="3172450"/>
                  </a:lnTo>
                  <a:lnTo>
                    <a:pt x="8074250" y="3176975"/>
                  </a:lnTo>
                  <a:lnTo>
                    <a:pt x="8070531" y="3176975"/>
                  </a:lnTo>
                  <a:lnTo>
                    <a:pt x="8070531" y="4525"/>
                  </a:lnTo>
                  <a:lnTo>
                    <a:pt x="8074250" y="4525"/>
                  </a:lnTo>
                  <a:lnTo>
                    <a:pt x="8074250" y="9049"/>
                  </a:lnTo>
                  <a:lnTo>
                    <a:pt x="3719" y="9049"/>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
            <p:cNvSpPr txBox="1"/>
            <p:nvPr/>
          </p:nvSpPr>
          <p:spPr>
            <a:xfrm>
              <a:off x="0" y="0"/>
              <a:ext cx="8077978" cy="3181524"/>
            </a:xfrm>
            <a:prstGeom prst="rect">
              <a:avLst/>
            </a:prstGeom>
            <a:noFill/>
            <a:ln>
              <a:noFill/>
            </a:ln>
          </p:spPr>
          <p:txBody>
            <a:bodyPr anchorCtr="0" anchor="ctr" bIns="50800" lIns="50800" spcFirstLastPara="1" rIns="50800" wrap="square" tIns="50800">
              <a:noAutofit/>
            </a:bodyPr>
            <a:lstStyle/>
            <a:p>
              <a:pPr indent="0" lvl="0" marL="0" marR="0" rtl="0" algn="l">
                <a:lnSpc>
                  <a:spcPct val="120000"/>
                </a:lnSpc>
                <a:spcBef>
                  <a:spcPts val="0"/>
                </a:spcBef>
                <a:spcAft>
                  <a:spcPts val="0"/>
                </a:spcAft>
                <a:buNone/>
              </a:pPr>
              <a:r>
                <a:rPr b="1" i="1" lang="en-US" sz="4500" u="none" cap="none" strike="noStrike">
                  <a:solidFill>
                    <a:srgbClr val="1A344F"/>
                  </a:solidFill>
                  <a:latin typeface="Open Sans"/>
                  <a:ea typeface="Open Sans"/>
                  <a:cs typeface="Open Sans"/>
                  <a:sym typeface="Open Sans"/>
                </a:rPr>
                <a:t>The plot is dull and boring. It would be best to change it.</a:t>
              </a:r>
              <a:endParaRPr/>
            </a:p>
          </p:txBody>
        </p:sp>
      </p:grpSp>
      <p:grpSp>
        <p:nvGrpSpPr>
          <p:cNvPr id="311" name="Google Shape;311;p17"/>
          <p:cNvGrpSpPr/>
          <p:nvPr/>
        </p:nvGrpSpPr>
        <p:grpSpPr>
          <a:xfrm>
            <a:off x="9500141" y="5726277"/>
            <a:ext cx="6738390" cy="3757743"/>
            <a:chOff x="0" y="0"/>
            <a:chExt cx="8984520" cy="5010324"/>
          </a:xfrm>
        </p:grpSpPr>
        <p:sp>
          <p:nvSpPr>
            <p:cNvPr id="312" name="Google Shape;312;p17"/>
            <p:cNvSpPr/>
            <p:nvPr/>
          </p:nvSpPr>
          <p:spPr>
            <a:xfrm>
              <a:off x="4136" y="7125"/>
              <a:ext cx="8976237" cy="4996035"/>
            </a:xfrm>
            <a:custGeom>
              <a:rect b="b" l="l" r="r" t="t"/>
              <a:pathLst>
                <a:path extrusionOk="0" h="4996035" w="8976237">
                  <a:moveTo>
                    <a:pt x="0" y="0"/>
                  </a:moveTo>
                  <a:lnTo>
                    <a:pt x="8976238" y="0"/>
                  </a:lnTo>
                  <a:lnTo>
                    <a:pt x="8976238" y="4996035"/>
                  </a:lnTo>
                  <a:lnTo>
                    <a:pt x="0" y="4996035"/>
                  </a:lnTo>
                  <a:close/>
                </a:path>
              </a:pathLst>
            </a:custGeom>
            <a:solidFill>
              <a:srgbClr val="92C7CA"/>
            </a:solidFill>
            <a:ln>
              <a:noFill/>
            </a:ln>
          </p:spPr>
        </p:sp>
        <p:sp>
          <p:nvSpPr>
            <p:cNvPr id="313" name="Google Shape;313;p17"/>
            <p:cNvSpPr/>
            <p:nvPr/>
          </p:nvSpPr>
          <p:spPr>
            <a:xfrm>
              <a:off x="0" y="0"/>
              <a:ext cx="8984510" cy="5010285"/>
            </a:xfrm>
            <a:custGeom>
              <a:rect b="b" l="l" r="r" t="t"/>
              <a:pathLst>
                <a:path extrusionOk="0" h="5010285" w="8984510">
                  <a:moveTo>
                    <a:pt x="4136" y="0"/>
                  </a:moveTo>
                  <a:lnTo>
                    <a:pt x="8980374" y="0"/>
                  </a:lnTo>
                  <a:cubicBezTo>
                    <a:pt x="8982635" y="0"/>
                    <a:pt x="8984510" y="3230"/>
                    <a:pt x="8984510" y="7125"/>
                  </a:cubicBezTo>
                  <a:lnTo>
                    <a:pt x="8984510" y="5003160"/>
                  </a:lnTo>
                  <a:cubicBezTo>
                    <a:pt x="8984510" y="5007055"/>
                    <a:pt x="8982635" y="5010285"/>
                    <a:pt x="8980374" y="5010285"/>
                  </a:cubicBezTo>
                  <a:lnTo>
                    <a:pt x="4136" y="5010285"/>
                  </a:lnTo>
                  <a:cubicBezTo>
                    <a:pt x="1875" y="5010285"/>
                    <a:pt x="0" y="5007055"/>
                    <a:pt x="0" y="5003160"/>
                  </a:cubicBezTo>
                  <a:lnTo>
                    <a:pt x="0" y="7125"/>
                  </a:lnTo>
                  <a:cubicBezTo>
                    <a:pt x="0" y="3230"/>
                    <a:pt x="1875" y="0"/>
                    <a:pt x="4136" y="0"/>
                  </a:cubicBezTo>
                  <a:moveTo>
                    <a:pt x="4136" y="14251"/>
                  </a:moveTo>
                  <a:lnTo>
                    <a:pt x="4136" y="7125"/>
                  </a:lnTo>
                  <a:lnTo>
                    <a:pt x="8273" y="7125"/>
                  </a:lnTo>
                  <a:lnTo>
                    <a:pt x="8273" y="5003160"/>
                  </a:lnTo>
                  <a:lnTo>
                    <a:pt x="4136" y="5003160"/>
                  </a:lnTo>
                  <a:lnTo>
                    <a:pt x="4136" y="4996035"/>
                  </a:lnTo>
                  <a:lnTo>
                    <a:pt x="8980374" y="4996035"/>
                  </a:lnTo>
                  <a:lnTo>
                    <a:pt x="8980374" y="5003160"/>
                  </a:lnTo>
                  <a:lnTo>
                    <a:pt x="8976237" y="5003160"/>
                  </a:lnTo>
                  <a:lnTo>
                    <a:pt x="8976237" y="7125"/>
                  </a:lnTo>
                  <a:lnTo>
                    <a:pt x="8980374" y="7125"/>
                  </a:lnTo>
                  <a:lnTo>
                    <a:pt x="8980374" y="14251"/>
                  </a:lnTo>
                  <a:lnTo>
                    <a:pt x="4136" y="1425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txBox="1"/>
            <p:nvPr/>
          </p:nvSpPr>
          <p:spPr>
            <a:xfrm>
              <a:off x="0" y="0"/>
              <a:ext cx="8984520" cy="5010324"/>
            </a:xfrm>
            <a:prstGeom prst="rect">
              <a:avLst/>
            </a:prstGeom>
            <a:noFill/>
            <a:ln>
              <a:noFill/>
            </a:ln>
          </p:spPr>
          <p:txBody>
            <a:bodyPr anchorCtr="0" anchor="ctr" bIns="50800" lIns="50800" spcFirstLastPara="1" rIns="50800" wrap="square" tIns="50800">
              <a:noAutofit/>
            </a:bodyPr>
            <a:lstStyle/>
            <a:p>
              <a:pPr indent="0" lvl="0" marL="0" marR="0" rtl="0" algn="l">
                <a:lnSpc>
                  <a:spcPct val="120000"/>
                </a:lnSpc>
                <a:spcBef>
                  <a:spcPts val="0"/>
                </a:spcBef>
                <a:spcAft>
                  <a:spcPts val="0"/>
                </a:spcAft>
                <a:buNone/>
              </a:pPr>
              <a:r>
                <a:rPr b="1" i="1" lang="en-US" sz="4500" u="none" cap="none" strike="noStrike">
                  <a:solidFill>
                    <a:srgbClr val="1A344F"/>
                  </a:solidFill>
                  <a:latin typeface="Open Sans"/>
                  <a:ea typeface="Open Sans"/>
                  <a:cs typeface="Open Sans"/>
                  <a:sym typeface="Open Sans"/>
                </a:rPr>
                <a:t>The story has many admirable qualities. But you might want to consider improving the plot.</a:t>
              </a:r>
              <a:endParaRPr/>
            </a:p>
          </p:txBody>
        </p:sp>
      </p:grpSp>
      <p:grpSp>
        <p:nvGrpSpPr>
          <p:cNvPr id="315" name="Google Shape;315;p17"/>
          <p:cNvGrpSpPr/>
          <p:nvPr/>
        </p:nvGrpSpPr>
        <p:grpSpPr>
          <a:xfrm>
            <a:off x="9144000" y="2557391"/>
            <a:ext cx="6738390" cy="1835742"/>
            <a:chOff x="0" y="0"/>
            <a:chExt cx="8984520" cy="2447656"/>
          </a:xfrm>
        </p:grpSpPr>
        <p:sp>
          <p:nvSpPr>
            <p:cNvPr id="316" name="Google Shape;316;p17"/>
            <p:cNvSpPr/>
            <p:nvPr/>
          </p:nvSpPr>
          <p:spPr>
            <a:xfrm>
              <a:off x="4136" y="3481"/>
              <a:ext cx="8976237" cy="2440676"/>
            </a:xfrm>
            <a:custGeom>
              <a:rect b="b" l="l" r="r" t="t"/>
              <a:pathLst>
                <a:path extrusionOk="0" h="2440676" w="8976237">
                  <a:moveTo>
                    <a:pt x="0" y="0"/>
                  </a:moveTo>
                  <a:lnTo>
                    <a:pt x="8976238" y="0"/>
                  </a:lnTo>
                  <a:lnTo>
                    <a:pt x="8976238" y="2440676"/>
                  </a:lnTo>
                  <a:lnTo>
                    <a:pt x="0" y="2440676"/>
                  </a:lnTo>
                  <a:close/>
                </a:path>
              </a:pathLst>
            </a:custGeom>
            <a:solidFill>
              <a:srgbClr val="92C7CA"/>
            </a:solidFill>
            <a:ln>
              <a:noFill/>
            </a:ln>
          </p:spPr>
        </p:sp>
        <p:sp>
          <p:nvSpPr>
            <p:cNvPr id="317" name="Google Shape;317;p17"/>
            <p:cNvSpPr/>
            <p:nvPr/>
          </p:nvSpPr>
          <p:spPr>
            <a:xfrm>
              <a:off x="0" y="0"/>
              <a:ext cx="8984510" cy="2447638"/>
            </a:xfrm>
            <a:custGeom>
              <a:rect b="b" l="l" r="r" t="t"/>
              <a:pathLst>
                <a:path extrusionOk="0" h="2447638" w="8984510">
                  <a:moveTo>
                    <a:pt x="4136" y="0"/>
                  </a:moveTo>
                  <a:lnTo>
                    <a:pt x="8980374" y="0"/>
                  </a:lnTo>
                  <a:cubicBezTo>
                    <a:pt x="8982635" y="0"/>
                    <a:pt x="8984510" y="1578"/>
                    <a:pt x="8984510" y="3481"/>
                  </a:cubicBezTo>
                  <a:lnTo>
                    <a:pt x="8984510" y="2444157"/>
                  </a:lnTo>
                  <a:cubicBezTo>
                    <a:pt x="8984510" y="2446060"/>
                    <a:pt x="8982635" y="2447638"/>
                    <a:pt x="8980374" y="2447638"/>
                  </a:cubicBezTo>
                  <a:lnTo>
                    <a:pt x="4136" y="2447638"/>
                  </a:lnTo>
                  <a:cubicBezTo>
                    <a:pt x="1875" y="2447638"/>
                    <a:pt x="0" y="2446060"/>
                    <a:pt x="0" y="2444157"/>
                  </a:cubicBezTo>
                  <a:lnTo>
                    <a:pt x="0" y="3481"/>
                  </a:lnTo>
                  <a:cubicBezTo>
                    <a:pt x="0" y="1578"/>
                    <a:pt x="1875" y="0"/>
                    <a:pt x="4136" y="0"/>
                  </a:cubicBezTo>
                  <a:moveTo>
                    <a:pt x="4136" y="6962"/>
                  </a:moveTo>
                  <a:lnTo>
                    <a:pt x="4136" y="3481"/>
                  </a:lnTo>
                  <a:lnTo>
                    <a:pt x="8273" y="3481"/>
                  </a:lnTo>
                  <a:lnTo>
                    <a:pt x="8273" y="2444157"/>
                  </a:lnTo>
                  <a:lnTo>
                    <a:pt x="4136" y="2444157"/>
                  </a:lnTo>
                  <a:lnTo>
                    <a:pt x="4136" y="2440676"/>
                  </a:lnTo>
                  <a:lnTo>
                    <a:pt x="8980374" y="2440676"/>
                  </a:lnTo>
                  <a:lnTo>
                    <a:pt x="8980374" y="2444157"/>
                  </a:lnTo>
                  <a:lnTo>
                    <a:pt x="8976237" y="2444157"/>
                  </a:lnTo>
                  <a:lnTo>
                    <a:pt x="8976237" y="3481"/>
                  </a:lnTo>
                  <a:lnTo>
                    <a:pt x="8980374" y="3481"/>
                  </a:lnTo>
                  <a:lnTo>
                    <a:pt x="8980374" y="6962"/>
                  </a:lnTo>
                  <a:lnTo>
                    <a:pt x="4136" y="6962"/>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7"/>
            <p:cNvSpPr txBox="1"/>
            <p:nvPr/>
          </p:nvSpPr>
          <p:spPr>
            <a:xfrm>
              <a:off x="0" y="0"/>
              <a:ext cx="8984520" cy="2447656"/>
            </a:xfrm>
            <a:prstGeom prst="rect">
              <a:avLst/>
            </a:prstGeom>
            <a:noFill/>
            <a:ln>
              <a:noFill/>
            </a:ln>
          </p:spPr>
          <p:txBody>
            <a:bodyPr anchorCtr="0" anchor="ctr" bIns="50800" lIns="50800" spcFirstLastPara="1" rIns="50800" wrap="square" tIns="50800">
              <a:noAutofit/>
            </a:bodyPr>
            <a:lstStyle/>
            <a:p>
              <a:pPr indent="0" lvl="0" marL="0" marR="0" rtl="0" algn="just">
                <a:lnSpc>
                  <a:spcPct val="120000"/>
                </a:lnSpc>
                <a:spcBef>
                  <a:spcPts val="0"/>
                </a:spcBef>
                <a:spcAft>
                  <a:spcPts val="0"/>
                </a:spcAft>
                <a:buNone/>
              </a:pPr>
              <a:r>
                <a:rPr b="1" i="1" lang="en-US" sz="4500" u="none" cap="none" strike="noStrike">
                  <a:solidFill>
                    <a:srgbClr val="1A344F"/>
                  </a:solidFill>
                  <a:latin typeface="Open Sans"/>
                  <a:ea typeface="Open Sans"/>
                  <a:cs typeface="Open Sans"/>
                  <a:sym typeface="Open Sans"/>
                </a:rPr>
                <a:t>I’m not sure I’d really appreciate that movie.</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18"/>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8C52FF"/>
              </a:gs>
              <a:gs pos="100000">
                <a:srgbClr val="5CE1E6"/>
              </a:gs>
            </a:gsLst>
            <a:lin ang="0" scaled="0"/>
          </a:gradFill>
          <a:ln>
            <a:noFill/>
          </a:ln>
        </p:spPr>
      </p:sp>
      <p:sp>
        <p:nvSpPr>
          <p:cNvPr id="328" name="Google Shape;328;p18"/>
          <p:cNvSpPr txBox="1"/>
          <p:nvPr/>
        </p:nvSpPr>
        <p:spPr>
          <a:xfrm>
            <a:off x="942019" y="3597555"/>
            <a:ext cx="16403963" cy="4482472"/>
          </a:xfrm>
          <a:prstGeom prst="rect">
            <a:avLst/>
          </a:prstGeom>
          <a:noFill/>
          <a:ln>
            <a:noFill/>
          </a:ln>
        </p:spPr>
        <p:txBody>
          <a:bodyPr anchorCtr="0" anchor="t" bIns="0" lIns="0" spcFirstLastPara="1" rIns="0" wrap="square" tIns="0">
            <a:spAutoFit/>
          </a:bodyPr>
          <a:lstStyle/>
          <a:p>
            <a:pPr indent="0" lvl="0" marL="0" marR="0" rtl="0" algn="just">
              <a:lnSpc>
                <a:spcPct val="138006"/>
              </a:lnSpc>
              <a:spcBef>
                <a:spcPts val="0"/>
              </a:spcBef>
              <a:spcAft>
                <a:spcPts val="0"/>
              </a:spcAft>
              <a:buNone/>
            </a:pPr>
            <a:r>
              <a:rPr b="0" i="0" lang="en-US" sz="6491" u="none" cap="none" strike="noStrike">
                <a:solidFill>
                  <a:srgbClr val="000000"/>
                </a:solidFill>
                <a:latin typeface="Alice"/>
                <a:ea typeface="Alice"/>
                <a:cs typeface="Alice"/>
                <a:sym typeface="Alice"/>
              </a:rPr>
              <a:t>It is similar to familiar language, as it makes use of words that are commonplace and easy to understand. </a:t>
            </a:r>
            <a:endParaRPr/>
          </a:p>
          <a:p>
            <a:pPr indent="0" lvl="0" marL="0" marR="0" rtl="0" algn="l">
              <a:lnSpc>
                <a:spcPct val="138006"/>
              </a:lnSpc>
              <a:spcBef>
                <a:spcPts val="0"/>
              </a:spcBef>
              <a:spcAft>
                <a:spcPts val="0"/>
              </a:spcAft>
              <a:buNone/>
            </a:pPr>
            <a:r>
              <a:t/>
            </a:r>
            <a:endParaRPr b="0" i="0" sz="6491" u="none" cap="none" strike="noStrike">
              <a:solidFill>
                <a:srgbClr val="000000"/>
              </a:solidFill>
              <a:latin typeface="Alice"/>
              <a:ea typeface="Alice"/>
              <a:cs typeface="Alice"/>
              <a:sym typeface="Alice"/>
            </a:endParaRPr>
          </a:p>
        </p:txBody>
      </p:sp>
      <p:sp>
        <p:nvSpPr>
          <p:cNvPr id="329" name="Google Shape;329;p18"/>
          <p:cNvSpPr txBox="1"/>
          <p:nvPr/>
        </p:nvSpPr>
        <p:spPr>
          <a:xfrm>
            <a:off x="1028700" y="2488520"/>
            <a:ext cx="7888386" cy="1232860"/>
          </a:xfrm>
          <a:prstGeom prst="rect">
            <a:avLst/>
          </a:prstGeom>
          <a:noFill/>
          <a:ln>
            <a:noFill/>
          </a:ln>
        </p:spPr>
        <p:txBody>
          <a:bodyPr anchorCtr="0" anchor="t" bIns="0" lIns="0" spcFirstLastPara="1" rIns="0" wrap="square" tIns="0">
            <a:spAutoFit/>
          </a:bodyPr>
          <a:lstStyle/>
          <a:p>
            <a:pPr indent="0" lvl="0" marL="0" marR="0" rtl="0" algn="l">
              <a:lnSpc>
                <a:spcPct val="107995"/>
              </a:lnSpc>
              <a:spcBef>
                <a:spcPts val="0"/>
              </a:spcBef>
              <a:spcAft>
                <a:spcPts val="0"/>
              </a:spcAft>
              <a:buNone/>
            </a:pPr>
            <a:r>
              <a:rPr b="0" i="0" lang="en-US" sz="8855" u="none" cap="none" strike="noStrike">
                <a:solidFill>
                  <a:srgbClr val="1A344F"/>
                </a:solidFill>
                <a:latin typeface="Anton"/>
                <a:ea typeface="Anton"/>
                <a:cs typeface="Anton"/>
                <a:sym typeface="Anton"/>
              </a:rPr>
              <a:t>Simple Language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9"/>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8C52FF"/>
              </a:gs>
              <a:gs pos="100000">
                <a:srgbClr val="5CE1E6"/>
              </a:gs>
            </a:gsLst>
            <a:lin ang="0" scaled="0"/>
          </a:gradFill>
          <a:ln>
            <a:noFill/>
          </a:ln>
        </p:spPr>
      </p:sp>
      <p:grpSp>
        <p:nvGrpSpPr>
          <p:cNvPr id="339" name="Google Shape;339;p19"/>
          <p:cNvGrpSpPr/>
          <p:nvPr/>
        </p:nvGrpSpPr>
        <p:grpSpPr>
          <a:xfrm>
            <a:off x="1403978" y="2557391"/>
            <a:ext cx="6058484" cy="1835742"/>
            <a:chOff x="0" y="0"/>
            <a:chExt cx="8077978" cy="2447656"/>
          </a:xfrm>
        </p:grpSpPr>
        <p:sp>
          <p:nvSpPr>
            <p:cNvPr id="340" name="Google Shape;340;p19"/>
            <p:cNvSpPr/>
            <p:nvPr/>
          </p:nvSpPr>
          <p:spPr>
            <a:xfrm>
              <a:off x="3719" y="3481"/>
              <a:ext cx="8070531" cy="2440676"/>
            </a:xfrm>
            <a:custGeom>
              <a:rect b="b" l="l" r="r" t="t"/>
              <a:pathLst>
                <a:path extrusionOk="0" h="2440676" w="8070531">
                  <a:moveTo>
                    <a:pt x="0" y="0"/>
                  </a:moveTo>
                  <a:lnTo>
                    <a:pt x="8070531" y="0"/>
                  </a:lnTo>
                  <a:lnTo>
                    <a:pt x="8070531" y="2440676"/>
                  </a:lnTo>
                  <a:lnTo>
                    <a:pt x="0" y="2440676"/>
                  </a:lnTo>
                  <a:close/>
                </a:path>
              </a:pathLst>
            </a:custGeom>
            <a:solidFill>
              <a:srgbClr val="D69BC5"/>
            </a:solidFill>
            <a:ln>
              <a:noFill/>
            </a:ln>
          </p:spPr>
        </p:sp>
        <p:sp>
          <p:nvSpPr>
            <p:cNvPr id="341" name="Google Shape;341;p19"/>
            <p:cNvSpPr/>
            <p:nvPr/>
          </p:nvSpPr>
          <p:spPr>
            <a:xfrm>
              <a:off x="0" y="0"/>
              <a:ext cx="8077969" cy="2447638"/>
            </a:xfrm>
            <a:custGeom>
              <a:rect b="b" l="l" r="r" t="t"/>
              <a:pathLst>
                <a:path extrusionOk="0" h="2447638" w="8077969">
                  <a:moveTo>
                    <a:pt x="3719" y="0"/>
                  </a:moveTo>
                  <a:lnTo>
                    <a:pt x="8074250" y="0"/>
                  </a:lnTo>
                  <a:cubicBezTo>
                    <a:pt x="8076283" y="0"/>
                    <a:pt x="8077969" y="1578"/>
                    <a:pt x="8077969" y="3481"/>
                  </a:cubicBezTo>
                  <a:lnTo>
                    <a:pt x="8077969" y="2444157"/>
                  </a:lnTo>
                  <a:cubicBezTo>
                    <a:pt x="8077969" y="2446060"/>
                    <a:pt x="8076283" y="2447638"/>
                    <a:pt x="8074250" y="2447638"/>
                  </a:cubicBezTo>
                  <a:lnTo>
                    <a:pt x="3719" y="2447638"/>
                  </a:lnTo>
                  <a:cubicBezTo>
                    <a:pt x="1686" y="2447638"/>
                    <a:pt x="0" y="2446060"/>
                    <a:pt x="0" y="2444157"/>
                  </a:cubicBezTo>
                  <a:lnTo>
                    <a:pt x="0" y="3481"/>
                  </a:lnTo>
                  <a:cubicBezTo>
                    <a:pt x="0" y="1578"/>
                    <a:pt x="1686" y="0"/>
                    <a:pt x="3719" y="0"/>
                  </a:cubicBezTo>
                  <a:moveTo>
                    <a:pt x="3719" y="6962"/>
                  </a:moveTo>
                  <a:lnTo>
                    <a:pt x="3719" y="3481"/>
                  </a:lnTo>
                  <a:lnTo>
                    <a:pt x="7438" y="3481"/>
                  </a:lnTo>
                  <a:lnTo>
                    <a:pt x="7438" y="2444157"/>
                  </a:lnTo>
                  <a:lnTo>
                    <a:pt x="3719" y="2444157"/>
                  </a:lnTo>
                  <a:lnTo>
                    <a:pt x="3719" y="2440676"/>
                  </a:lnTo>
                  <a:lnTo>
                    <a:pt x="8074250" y="2440676"/>
                  </a:lnTo>
                  <a:lnTo>
                    <a:pt x="8074250" y="2444157"/>
                  </a:lnTo>
                  <a:lnTo>
                    <a:pt x="8070531" y="2444157"/>
                  </a:lnTo>
                  <a:lnTo>
                    <a:pt x="8070531" y="3481"/>
                  </a:lnTo>
                  <a:lnTo>
                    <a:pt x="8074250" y="3481"/>
                  </a:lnTo>
                  <a:lnTo>
                    <a:pt x="8074250" y="6962"/>
                  </a:lnTo>
                  <a:lnTo>
                    <a:pt x="3719" y="6962"/>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txBox="1"/>
            <p:nvPr/>
          </p:nvSpPr>
          <p:spPr>
            <a:xfrm>
              <a:off x="0" y="0"/>
              <a:ext cx="8077978" cy="2447656"/>
            </a:xfrm>
            <a:prstGeom prst="rect">
              <a:avLst/>
            </a:prstGeom>
            <a:noFill/>
            <a:ln>
              <a:noFill/>
            </a:ln>
          </p:spPr>
          <p:txBody>
            <a:bodyPr anchorCtr="0" anchor="ctr" bIns="50800" lIns="50800" spcFirstLastPara="1" rIns="50800" wrap="square" tIns="50800">
              <a:noAutofit/>
            </a:bodyPr>
            <a:lstStyle/>
            <a:p>
              <a:pPr indent="0" lvl="0" marL="0" marR="0" rtl="0" algn="just">
                <a:lnSpc>
                  <a:spcPct val="120000"/>
                </a:lnSpc>
                <a:spcBef>
                  <a:spcPts val="0"/>
                </a:spcBef>
                <a:spcAft>
                  <a:spcPts val="0"/>
                </a:spcAft>
                <a:buNone/>
              </a:pPr>
              <a:r>
                <a:rPr b="1" i="1" lang="en-US" sz="4500" u="none" cap="none" strike="noStrike">
                  <a:solidFill>
                    <a:srgbClr val="1A344F"/>
                  </a:solidFill>
                  <a:latin typeface="Open Sans"/>
                  <a:ea typeface="Open Sans"/>
                  <a:cs typeface="Open Sans"/>
                  <a:sym typeface="Open Sans"/>
                </a:rPr>
                <a:t>I like her; she’s very friendly.</a:t>
              </a:r>
              <a:endParaRPr/>
            </a:p>
          </p:txBody>
        </p:sp>
      </p:grpSp>
      <p:grpSp>
        <p:nvGrpSpPr>
          <p:cNvPr id="343" name="Google Shape;343;p19"/>
          <p:cNvGrpSpPr/>
          <p:nvPr/>
        </p:nvGrpSpPr>
        <p:grpSpPr>
          <a:xfrm>
            <a:off x="1403978" y="5726277"/>
            <a:ext cx="6058484" cy="2386143"/>
            <a:chOff x="0" y="0"/>
            <a:chExt cx="8077978" cy="3181524"/>
          </a:xfrm>
        </p:grpSpPr>
        <p:sp>
          <p:nvSpPr>
            <p:cNvPr id="344" name="Google Shape;344;p19"/>
            <p:cNvSpPr/>
            <p:nvPr/>
          </p:nvSpPr>
          <p:spPr>
            <a:xfrm>
              <a:off x="3719" y="4525"/>
              <a:ext cx="8070531" cy="3172450"/>
            </a:xfrm>
            <a:custGeom>
              <a:rect b="b" l="l" r="r" t="t"/>
              <a:pathLst>
                <a:path extrusionOk="0" h="3172450" w="8070531">
                  <a:moveTo>
                    <a:pt x="0" y="0"/>
                  </a:moveTo>
                  <a:lnTo>
                    <a:pt x="8070531" y="0"/>
                  </a:lnTo>
                  <a:lnTo>
                    <a:pt x="8070531" y="3172450"/>
                  </a:lnTo>
                  <a:lnTo>
                    <a:pt x="0" y="3172450"/>
                  </a:lnTo>
                  <a:close/>
                </a:path>
              </a:pathLst>
            </a:custGeom>
            <a:solidFill>
              <a:srgbClr val="D69BC5"/>
            </a:solidFill>
            <a:ln>
              <a:noFill/>
            </a:ln>
          </p:spPr>
        </p:sp>
        <p:sp>
          <p:nvSpPr>
            <p:cNvPr id="345" name="Google Shape;345;p19"/>
            <p:cNvSpPr/>
            <p:nvPr/>
          </p:nvSpPr>
          <p:spPr>
            <a:xfrm>
              <a:off x="0" y="0"/>
              <a:ext cx="8077969" cy="3181499"/>
            </a:xfrm>
            <a:custGeom>
              <a:rect b="b" l="l" r="r" t="t"/>
              <a:pathLst>
                <a:path extrusionOk="0" h="3181499" w="8077969">
                  <a:moveTo>
                    <a:pt x="3719" y="0"/>
                  </a:moveTo>
                  <a:lnTo>
                    <a:pt x="8074250" y="0"/>
                  </a:lnTo>
                  <a:cubicBezTo>
                    <a:pt x="8076283" y="0"/>
                    <a:pt x="8077969" y="2051"/>
                    <a:pt x="8077969" y="4525"/>
                  </a:cubicBezTo>
                  <a:lnTo>
                    <a:pt x="8077969" y="3176975"/>
                  </a:lnTo>
                  <a:cubicBezTo>
                    <a:pt x="8077969" y="3179448"/>
                    <a:pt x="8076283" y="3181499"/>
                    <a:pt x="8074250" y="3181499"/>
                  </a:cubicBezTo>
                  <a:lnTo>
                    <a:pt x="3719" y="3181499"/>
                  </a:lnTo>
                  <a:cubicBezTo>
                    <a:pt x="1686" y="3181499"/>
                    <a:pt x="0" y="3179448"/>
                    <a:pt x="0" y="3176975"/>
                  </a:cubicBezTo>
                  <a:lnTo>
                    <a:pt x="0" y="4525"/>
                  </a:lnTo>
                  <a:cubicBezTo>
                    <a:pt x="0" y="2051"/>
                    <a:pt x="1686" y="0"/>
                    <a:pt x="3719" y="0"/>
                  </a:cubicBezTo>
                  <a:moveTo>
                    <a:pt x="3719" y="9049"/>
                  </a:moveTo>
                  <a:lnTo>
                    <a:pt x="3719" y="4525"/>
                  </a:lnTo>
                  <a:lnTo>
                    <a:pt x="7438" y="4525"/>
                  </a:lnTo>
                  <a:lnTo>
                    <a:pt x="7438" y="3176975"/>
                  </a:lnTo>
                  <a:lnTo>
                    <a:pt x="3719" y="3176975"/>
                  </a:lnTo>
                  <a:lnTo>
                    <a:pt x="3719" y="3172450"/>
                  </a:lnTo>
                  <a:lnTo>
                    <a:pt x="8074250" y="3172450"/>
                  </a:lnTo>
                  <a:lnTo>
                    <a:pt x="8074250" y="3176975"/>
                  </a:lnTo>
                  <a:lnTo>
                    <a:pt x="8070531" y="3176975"/>
                  </a:lnTo>
                  <a:lnTo>
                    <a:pt x="8070531" y="4525"/>
                  </a:lnTo>
                  <a:lnTo>
                    <a:pt x="8074250" y="4525"/>
                  </a:lnTo>
                  <a:lnTo>
                    <a:pt x="8074250" y="9049"/>
                  </a:lnTo>
                  <a:lnTo>
                    <a:pt x="3719" y="9049"/>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9"/>
            <p:cNvSpPr txBox="1"/>
            <p:nvPr/>
          </p:nvSpPr>
          <p:spPr>
            <a:xfrm>
              <a:off x="0" y="0"/>
              <a:ext cx="8077978" cy="3181524"/>
            </a:xfrm>
            <a:prstGeom prst="rect">
              <a:avLst/>
            </a:prstGeom>
            <a:noFill/>
            <a:ln>
              <a:noFill/>
            </a:ln>
          </p:spPr>
          <p:txBody>
            <a:bodyPr anchorCtr="0" anchor="ctr" bIns="50800" lIns="50800" spcFirstLastPara="1" rIns="50800" wrap="square" tIns="50800">
              <a:noAutofit/>
            </a:bodyPr>
            <a:lstStyle/>
            <a:p>
              <a:pPr indent="0" lvl="0" marL="0" marR="0" rtl="0" algn="l">
                <a:lnSpc>
                  <a:spcPct val="120000"/>
                </a:lnSpc>
                <a:spcBef>
                  <a:spcPts val="0"/>
                </a:spcBef>
                <a:spcAft>
                  <a:spcPts val="0"/>
                </a:spcAft>
                <a:buNone/>
              </a:pPr>
              <a:r>
                <a:rPr b="1" i="1" lang="en-US" sz="4500" u="none" cap="none" strike="noStrike">
                  <a:solidFill>
                    <a:srgbClr val="1A344F"/>
                  </a:solidFill>
                  <a:latin typeface="Open Sans"/>
                  <a:ea typeface="Open Sans"/>
                  <a:cs typeface="Open Sans"/>
                  <a:sym typeface="Open Sans"/>
                </a:rPr>
                <a:t>The speech was bad. The audience hated it.</a:t>
              </a:r>
              <a:endParaRPr/>
            </a:p>
          </p:txBody>
        </p:sp>
      </p:grpSp>
      <p:grpSp>
        <p:nvGrpSpPr>
          <p:cNvPr id="347" name="Google Shape;347;p19"/>
          <p:cNvGrpSpPr/>
          <p:nvPr/>
        </p:nvGrpSpPr>
        <p:grpSpPr>
          <a:xfrm>
            <a:off x="9144000" y="5726277"/>
            <a:ext cx="6965026" cy="2386143"/>
            <a:chOff x="0" y="0"/>
            <a:chExt cx="9286701" cy="3181524"/>
          </a:xfrm>
        </p:grpSpPr>
        <p:sp>
          <p:nvSpPr>
            <p:cNvPr id="348" name="Google Shape;348;p19"/>
            <p:cNvSpPr/>
            <p:nvPr/>
          </p:nvSpPr>
          <p:spPr>
            <a:xfrm>
              <a:off x="4276" y="4525"/>
              <a:ext cx="9278139" cy="3172450"/>
            </a:xfrm>
            <a:custGeom>
              <a:rect b="b" l="l" r="r" t="t"/>
              <a:pathLst>
                <a:path extrusionOk="0" h="3172450" w="9278139">
                  <a:moveTo>
                    <a:pt x="0" y="0"/>
                  </a:moveTo>
                  <a:lnTo>
                    <a:pt x="9278139" y="0"/>
                  </a:lnTo>
                  <a:lnTo>
                    <a:pt x="9278139" y="3172450"/>
                  </a:lnTo>
                  <a:lnTo>
                    <a:pt x="0" y="3172450"/>
                  </a:lnTo>
                  <a:close/>
                </a:path>
              </a:pathLst>
            </a:custGeom>
            <a:solidFill>
              <a:srgbClr val="92C7CA"/>
            </a:solidFill>
            <a:ln>
              <a:noFill/>
            </a:ln>
          </p:spPr>
        </p:sp>
        <p:sp>
          <p:nvSpPr>
            <p:cNvPr id="349" name="Google Shape;349;p19"/>
            <p:cNvSpPr/>
            <p:nvPr/>
          </p:nvSpPr>
          <p:spPr>
            <a:xfrm>
              <a:off x="0" y="0"/>
              <a:ext cx="9286691" cy="3181499"/>
            </a:xfrm>
            <a:custGeom>
              <a:rect b="b" l="l" r="r" t="t"/>
              <a:pathLst>
                <a:path extrusionOk="0" h="3181499" w="9286691">
                  <a:moveTo>
                    <a:pt x="4276" y="0"/>
                  </a:moveTo>
                  <a:lnTo>
                    <a:pt x="9282415" y="0"/>
                  </a:lnTo>
                  <a:cubicBezTo>
                    <a:pt x="9284753" y="0"/>
                    <a:pt x="9286691" y="2051"/>
                    <a:pt x="9286691" y="4525"/>
                  </a:cubicBezTo>
                  <a:lnTo>
                    <a:pt x="9286691" y="3176975"/>
                  </a:lnTo>
                  <a:cubicBezTo>
                    <a:pt x="9286691" y="3179448"/>
                    <a:pt x="9284753" y="3181499"/>
                    <a:pt x="9282415" y="3181499"/>
                  </a:cubicBezTo>
                  <a:lnTo>
                    <a:pt x="4276" y="3181499"/>
                  </a:lnTo>
                  <a:cubicBezTo>
                    <a:pt x="1938" y="3181499"/>
                    <a:pt x="0" y="3179448"/>
                    <a:pt x="0" y="3176975"/>
                  </a:cubicBezTo>
                  <a:lnTo>
                    <a:pt x="0" y="4525"/>
                  </a:lnTo>
                  <a:cubicBezTo>
                    <a:pt x="0" y="2051"/>
                    <a:pt x="1938" y="0"/>
                    <a:pt x="4276" y="0"/>
                  </a:cubicBezTo>
                  <a:moveTo>
                    <a:pt x="4276" y="9049"/>
                  </a:moveTo>
                  <a:lnTo>
                    <a:pt x="4276" y="4525"/>
                  </a:lnTo>
                  <a:lnTo>
                    <a:pt x="8551" y="4525"/>
                  </a:lnTo>
                  <a:lnTo>
                    <a:pt x="8551" y="3176975"/>
                  </a:lnTo>
                  <a:lnTo>
                    <a:pt x="4276" y="3176975"/>
                  </a:lnTo>
                  <a:lnTo>
                    <a:pt x="4276" y="3172450"/>
                  </a:lnTo>
                  <a:lnTo>
                    <a:pt x="9282415" y="3172450"/>
                  </a:lnTo>
                  <a:lnTo>
                    <a:pt x="9282415" y="3176975"/>
                  </a:lnTo>
                  <a:lnTo>
                    <a:pt x="9278139" y="3176975"/>
                  </a:lnTo>
                  <a:lnTo>
                    <a:pt x="9278139" y="4525"/>
                  </a:lnTo>
                  <a:lnTo>
                    <a:pt x="9282415" y="4525"/>
                  </a:lnTo>
                  <a:lnTo>
                    <a:pt x="9282415" y="9049"/>
                  </a:lnTo>
                  <a:lnTo>
                    <a:pt x="4276" y="9049"/>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9"/>
            <p:cNvSpPr txBox="1"/>
            <p:nvPr/>
          </p:nvSpPr>
          <p:spPr>
            <a:xfrm>
              <a:off x="0" y="0"/>
              <a:ext cx="9286701" cy="3181524"/>
            </a:xfrm>
            <a:prstGeom prst="rect">
              <a:avLst/>
            </a:prstGeom>
            <a:noFill/>
            <a:ln>
              <a:noFill/>
            </a:ln>
          </p:spPr>
          <p:txBody>
            <a:bodyPr anchorCtr="0" anchor="ctr" bIns="50800" lIns="50800" spcFirstLastPara="1" rIns="50800" wrap="square" tIns="50800">
              <a:noAutofit/>
            </a:bodyPr>
            <a:lstStyle/>
            <a:p>
              <a:pPr indent="0" lvl="0" marL="0" marR="0" rtl="0" algn="l">
                <a:lnSpc>
                  <a:spcPct val="120000"/>
                </a:lnSpc>
                <a:spcBef>
                  <a:spcPts val="0"/>
                </a:spcBef>
                <a:spcAft>
                  <a:spcPts val="0"/>
                </a:spcAft>
                <a:buNone/>
              </a:pPr>
              <a:r>
                <a:rPr b="1" i="1" lang="en-US" sz="4500" u="none" cap="none" strike="noStrike">
                  <a:solidFill>
                    <a:srgbClr val="1A344F"/>
                  </a:solidFill>
                  <a:latin typeface="Open Sans"/>
                  <a:ea typeface="Open Sans"/>
                  <a:cs typeface="Open Sans"/>
                  <a:sym typeface="Open Sans"/>
                </a:rPr>
                <a:t>The speech was in such execrable taste that it revolted the audience.</a:t>
              </a:r>
              <a:endParaRPr/>
            </a:p>
          </p:txBody>
        </p:sp>
      </p:grpSp>
      <p:grpSp>
        <p:nvGrpSpPr>
          <p:cNvPr id="351" name="Google Shape;351;p19"/>
          <p:cNvGrpSpPr/>
          <p:nvPr/>
        </p:nvGrpSpPr>
        <p:grpSpPr>
          <a:xfrm>
            <a:off x="9144000" y="2557391"/>
            <a:ext cx="6965026" cy="2386143"/>
            <a:chOff x="0" y="0"/>
            <a:chExt cx="9286701" cy="3181524"/>
          </a:xfrm>
        </p:grpSpPr>
        <p:sp>
          <p:nvSpPr>
            <p:cNvPr id="352" name="Google Shape;352;p19"/>
            <p:cNvSpPr/>
            <p:nvPr/>
          </p:nvSpPr>
          <p:spPr>
            <a:xfrm>
              <a:off x="4276" y="4525"/>
              <a:ext cx="9278139" cy="3172450"/>
            </a:xfrm>
            <a:custGeom>
              <a:rect b="b" l="l" r="r" t="t"/>
              <a:pathLst>
                <a:path extrusionOk="0" h="3172450" w="9278139">
                  <a:moveTo>
                    <a:pt x="0" y="0"/>
                  </a:moveTo>
                  <a:lnTo>
                    <a:pt x="9278139" y="0"/>
                  </a:lnTo>
                  <a:lnTo>
                    <a:pt x="9278139" y="3172450"/>
                  </a:lnTo>
                  <a:lnTo>
                    <a:pt x="0" y="3172450"/>
                  </a:lnTo>
                  <a:close/>
                </a:path>
              </a:pathLst>
            </a:custGeom>
            <a:solidFill>
              <a:srgbClr val="92C7CA"/>
            </a:solidFill>
            <a:ln>
              <a:noFill/>
            </a:ln>
          </p:spPr>
        </p:sp>
        <p:sp>
          <p:nvSpPr>
            <p:cNvPr id="353" name="Google Shape;353;p19"/>
            <p:cNvSpPr/>
            <p:nvPr/>
          </p:nvSpPr>
          <p:spPr>
            <a:xfrm>
              <a:off x="0" y="0"/>
              <a:ext cx="9286691" cy="3181499"/>
            </a:xfrm>
            <a:custGeom>
              <a:rect b="b" l="l" r="r" t="t"/>
              <a:pathLst>
                <a:path extrusionOk="0" h="3181499" w="9286691">
                  <a:moveTo>
                    <a:pt x="4276" y="0"/>
                  </a:moveTo>
                  <a:lnTo>
                    <a:pt x="9282415" y="0"/>
                  </a:lnTo>
                  <a:cubicBezTo>
                    <a:pt x="9284753" y="0"/>
                    <a:pt x="9286691" y="2051"/>
                    <a:pt x="9286691" y="4525"/>
                  </a:cubicBezTo>
                  <a:lnTo>
                    <a:pt x="9286691" y="3176975"/>
                  </a:lnTo>
                  <a:cubicBezTo>
                    <a:pt x="9286691" y="3179448"/>
                    <a:pt x="9284753" y="3181499"/>
                    <a:pt x="9282415" y="3181499"/>
                  </a:cubicBezTo>
                  <a:lnTo>
                    <a:pt x="4276" y="3181499"/>
                  </a:lnTo>
                  <a:cubicBezTo>
                    <a:pt x="1938" y="3181499"/>
                    <a:pt x="0" y="3179448"/>
                    <a:pt x="0" y="3176975"/>
                  </a:cubicBezTo>
                  <a:lnTo>
                    <a:pt x="0" y="4525"/>
                  </a:lnTo>
                  <a:cubicBezTo>
                    <a:pt x="0" y="2051"/>
                    <a:pt x="1938" y="0"/>
                    <a:pt x="4276" y="0"/>
                  </a:cubicBezTo>
                  <a:moveTo>
                    <a:pt x="4276" y="9049"/>
                  </a:moveTo>
                  <a:lnTo>
                    <a:pt x="4276" y="4525"/>
                  </a:lnTo>
                  <a:lnTo>
                    <a:pt x="8551" y="4525"/>
                  </a:lnTo>
                  <a:lnTo>
                    <a:pt x="8551" y="3176975"/>
                  </a:lnTo>
                  <a:lnTo>
                    <a:pt x="4276" y="3176975"/>
                  </a:lnTo>
                  <a:lnTo>
                    <a:pt x="4276" y="3172450"/>
                  </a:lnTo>
                  <a:lnTo>
                    <a:pt x="9282415" y="3172450"/>
                  </a:lnTo>
                  <a:lnTo>
                    <a:pt x="9282415" y="3176975"/>
                  </a:lnTo>
                  <a:lnTo>
                    <a:pt x="9278139" y="3176975"/>
                  </a:lnTo>
                  <a:lnTo>
                    <a:pt x="9278139" y="4525"/>
                  </a:lnTo>
                  <a:lnTo>
                    <a:pt x="9282415" y="4525"/>
                  </a:lnTo>
                  <a:lnTo>
                    <a:pt x="9282415" y="9049"/>
                  </a:lnTo>
                  <a:lnTo>
                    <a:pt x="4276" y="9049"/>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txBox="1"/>
            <p:nvPr/>
          </p:nvSpPr>
          <p:spPr>
            <a:xfrm>
              <a:off x="0" y="0"/>
              <a:ext cx="9286701" cy="3181524"/>
            </a:xfrm>
            <a:prstGeom prst="rect">
              <a:avLst/>
            </a:prstGeom>
            <a:noFill/>
            <a:ln>
              <a:noFill/>
            </a:ln>
          </p:spPr>
          <p:txBody>
            <a:bodyPr anchorCtr="0" anchor="ctr" bIns="50800" lIns="50800" spcFirstLastPara="1" rIns="50800" wrap="square" tIns="50800">
              <a:noAutofit/>
            </a:bodyPr>
            <a:lstStyle/>
            <a:p>
              <a:pPr indent="0" lvl="0" marL="0" marR="0" rtl="0" algn="just">
                <a:lnSpc>
                  <a:spcPct val="120000"/>
                </a:lnSpc>
                <a:spcBef>
                  <a:spcPts val="0"/>
                </a:spcBef>
                <a:spcAft>
                  <a:spcPts val="0"/>
                </a:spcAft>
                <a:buNone/>
              </a:pPr>
              <a:r>
                <a:rPr b="1" i="1" lang="en-US" sz="4500" u="none" cap="none" strike="noStrike">
                  <a:solidFill>
                    <a:srgbClr val="1A344F"/>
                  </a:solidFill>
                  <a:latin typeface="Open Sans"/>
                  <a:ea typeface="Open Sans"/>
                  <a:cs typeface="Open Sans"/>
                  <a:sym typeface="Open Sans"/>
                </a:rPr>
                <a:t>I am quite taken with her; she has an amiable disposition.</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
          <p:cNvSpPr/>
          <p:nvPr/>
        </p:nvSpPr>
        <p:spPr>
          <a:xfrm>
            <a:off x="14437800" y="0"/>
            <a:ext cx="3850300" cy="10287000"/>
          </a:xfrm>
          <a:custGeom>
            <a:rect b="b" l="l" r="r" t="t"/>
            <a:pathLst>
              <a:path extrusionOk="0" h="13716000" w="5133733">
                <a:moveTo>
                  <a:pt x="5133733" y="0"/>
                </a:moveTo>
                <a:lnTo>
                  <a:pt x="0" y="0"/>
                </a:lnTo>
                <a:lnTo>
                  <a:pt x="0" y="13716000"/>
                </a:lnTo>
                <a:lnTo>
                  <a:pt x="5133733" y="13716000"/>
                </a:lnTo>
                <a:close/>
              </a:path>
            </a:pathLst>
          </a:custGeom>
          <a:gradFill>
            <a:gsLst>
              <a:gs pos="0">
                <a:srgbClr val="FFF7AD"/>
              </a:gs>
              <a:gs pos="100000">
                <a:srgbClr val="FFA9F9"/>
              </a:gs>
            </a:gsLst>
            <a:lin ang="0" scaled="0"/>
          </a:gradFill>
          <a:ln>
            <a:noFill/>
          </a:ln>
        </p:spPr>
      </p:sp>
      <p:sp>
        <p:nvSpPr>
          <p:cNvPr id="104" name="Google Shape;104;p2"/>
          <p:cNvSpPr/>
          <p:nvPr/>
        </p:nvSpPr>
        <p:spPr>
          <a:xfrm>
            <a:off x="6643918" y="3207558"/>
            <a:ext cx="3925865" cy="3871885"/>
          </a:xfrm>
          <a:custGeom>
            <a:rect b="b" l="l" r="r" t="t"/>
            <a:pathLst>
              <a:path extrusionOk="0" h="3871885" w="3925865">
                <a:moveTo>
                  <a:pt x="0" y="0"/>
                </a:moveTo>
                <a:lnTo>
                  <a:pt x="3925865" y="0"/>
                </a:lnTo>
                <a:lnTo>
                  <a:pt x="3925865" y="3871884"/>
                </a:lnTo>
                <a:lnTo>
                  <a:pt x="0" y="3871884"/>
                </a:lnTo>
                <a:lnTo>
                  <a:pt x="0" y="0"/>
                </a:lnTo>
                <a:close/>
              </a:path>
            </a:pathLst>
          </a:custGeom>
          <a:blipFill rotWithShape="1">
            <a:blip r:embed="rId3">
              <a:alphaModFix/>
            </a:blip>
            <a:stretch>
              <a:fillRect b="0" l="0" r="0" t="0"/>
            </a:stretch>
          </a:blipFill>
          <a:ln>
            <a:noFill/>
          </a:ln>
        </p:spPr>
      </p:sp>
      <p:sp>
        <p:nvSpPr>
          <p:cNvPr id="105" name="Google Shape;105;p2"/>
          <p:cNvSpPr/>
          <p:nvPr/>
        </p:nvSpPr>
        <p:spPr>
          <a:xfrm>
            <a:off x="9502056" y="6009101"/>
            <a:ext cx="8494024" cy="4277899"/>
          </a:xfrm>
          <a:custGeom>
            <a:rect b="b" l="l" r="r" t="t"/>
            <a:pathLst>
              <a:path extrusionOk="0" h="4277899" w="8494024">
                <a:moveTo>
                  <a:pt x="0" y="0"/>
                </a:moveTo>
                <a:lnTo>
                  <a:pt x="8494024" y="0"/>
                </a:lnTo>
                <a:lnTo>
                  <a:pt x="8494024" y="4277899"/>
                </a:lnTo>
                <a:lnTo>
                  <a:pt x="0" y="4277899"/>
                </a:lnTo>
                <a:lnTo>
                  <a:pt x="0" y="0"/>
                </a:lnTo>
                <a:close/>
              </a:path>
            </a:pathLst>
          </a:custGeom>
          <a:blipFill rotWithShape="1">
            <a:blip r:embed="rId4">
              <a:alphaModFix/>
            </a:blip>
            <a:stretch>
              <a:fillRect b="0" l="0" r="0" t="0"/>
            </a:stretch>
          </a:blipFill>
          <a:ln>
            <a:noFill/>
          </a:ln>
        </p:spPr>
      </p:sp>
      <p:sp>
        <p:nvSpPr>
          <p:cNvPr id="106" name="Google Shape;106;p2"/>
          <p:cNvSpPr/>
          <p:nvPr/>
        </p:nvSpPr>
        <p:spPr>
          <a:xfrm>
            <a:off x="584123" y="778086"/>
            <a:ext cx="5934587" cy="4858943"/>
          </a:xfrm>
          <a:custGeom>
            <a:rect b="b" l="l" r="r" t="t"/>
            <a:pathLst>
              <a:path extrusionOk="0" h="4858943" w="5934587">
                <a:moveTo>
                  <a:pt x="0" y="0"/>
                </a:moveTo>
                <a:lnTo>
                  <a:pt x="5934587" y="0"/>
                </a:lnTo>
                <a:lnTo>
                  <a:pt x="5934587" y="4858943"/>
                </a:lnTo>
                <a:lnTo>
                  <a:pt x="0" y="4858943"/>
                </a:lnTo>
                <a:lnTo>
                  <a:pt x="0" y="0"/>
                </a:lnTo>
                <a:close/>
              </a:path>
            </a:pathLst>
          </a:custGeom>
          <a:blipFill rotWithShape="1">
            <a:blip r:embed="rId5">
              <a:alphaModFix/>
            </a:blip>
            <a:stretch>
              <a:fillRect b="0" l="0" r="0" t="0"/>
            </a:stretch>
          </a:blipFill>
          <a:ln>
            <a:noFill/>
          </a:ln>
        </p:spPr>
      </p:sp>
      <p:sp>
        <p:nvSpPr>
          <p:cNvPr id="107" name="Google Shape;107;p2"/>
          <p:cNvSpPr txBox="1"/>
          <p:nvPr/>
        </p:nvSpPr>
        <p:spPr>
          <a:xfrm>
            <a:off x="226787" y="7410083"/>
            <a:ext cx="10342995" cy="1390211"/>
          </a:xfrm>
          <a:prstGeom prst="rect">
            <a:avLst/>
          </a:prstGeom>
          <a:noFill/>
          <a:ln>
            <a:noFill/>
          </a:ln>
        </p:spPr>
        <p:txBody>
          <a:bodyPr anchorCtr="0" anchor="t" bIns="0" lIns="0" spcFirstLastPara="1" rIns="0" wrap="square" tIns="0">
            <a:spAutoFit/>
          </a:bodyPr>
          <a:lstStyle/>
          <a:p>
            <a:pPr indent="0" lvl="0" marL="0" marR="0" rtl="0" algn="ctr">
              <a:lnSpc>
                <a:spcPct val="120004"/>
              </a:lnSpc>
              <a:spcBef>
                <a:spcPts val="0"/>
              </a:spcBef>
              <a:spcAft>
                <a:spcPts val="0"/>
              </a:spcAft>
              <a:buNone/>
            </a:pPr>
            <a:r>
              <a:rPr b="0" i="0" lang="en-US" sz="8563" u="none" cap="none" strike="noStrike">
                <a:solidFill>
                  <a:srgbClr val="1A344F"/>
                </a:solidFill>
                <a:latin typeface="Arial"/>
                <a:ea typeface="Arial"/>
                <a:cs typeface="Arial"/>
                <a:sym typeface="Arial"/>
              </a:rPr>
              <a:t>Informal Language</a:t>
            </a:r>
            <a:endParaRPr/>
          </a:p>
        </p:txBody>
      </p:sp>
      <p:sp>
        <p:nvSpPr>
          <p:cNvPr id="108" name="Google Shape;108;p2"/>
          <p:cNvSpPr txBox="1"/>
          <p:nvPr/>
        </p:nvSpPr>
        <p:spPr>
          <a:xfrm>
            <a:off x="5398285" y="1365025"/>
            <a:ext cx="11383140" cy="1647825"/>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b="0" i="0" lang="en-US" sz="10128" u="none" cap="none" strike="noStrike">
                <a:solidFill>
                  <a:srgbClr val="1A344F"/>
                </a:solidFill>
                <a:latin typeface="Arial"/>
                <a:ea typeface="Arial"/>
                <a:cs typeface="Arial"/>
                <a:sym typeface="Arial"/>
              </a:rPr>
              <a:t>Formal Language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0"/>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8C52FF"/>
              </a:gs>
              <a:gs pos="100000">
                <a:srgbClr val="5CE1E6"/>
              </a:gs>
            </a:gsLst>
            <a:lin ang="0" scaled="0"/>
          </a:gradFill>
          <a:ln>
            <a:noFill/>
          </a:ln>
        </p:spPr>
      </p:sp>
      <p:sp>
        <p:nvSpPr>
          <p:cNvPr id="364" name="Google Shape;364;p20"/>
          <p:cNvSpPr txBox="1"/>
          <p:nvPr/>
        </p:nvSpPr>
        <p:spPr>
          <a:xfrm>
            <a:off x="845663" y="2173452"/>
            <a:ext cx="16822200" cy="1491996"/>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0" i="0" lang="en-US" sz="5400" u="none" cap="none" strike="noStrike">
                <a:solidFill>
                  <a:srgbClr val="1A344F"/>
                </a:solidFill>
                <a:latin typeface="Anton"/>
                <a:ea typeface="Anton"/>
                <a:cs typeface="Anton"/>
                <a:sym typeface="Anton"/>
              </a:rPr>
              <a:t>Study the following sentences. Notice the differences in the language used.</a:t>
            </a:r>
            <a:endParaRPr/>
          </a:p>
        </p:txBody>
      </p:sp>
      <p:grpSp>
        <p:nvGrpSpPr>
          <p:cNvPr id="365" name="Google Shape;365;p20"/>
          <p:cNvGrpSpPr/>
          <p:nvPr/>
        </p:nvGrpSpPr>
        <p:grpSpPr>
          <a:xfrm>
            <a:off x="607331" y="3778294"/>
            <a:ext cx="17073371" cy="2980278"/>
            <a:chOff x="0" y="0"/>
            <a:chExt cx="22764496" cy="3973703"/>
          </a:xfrm>
        </p:grpSpPr>
        <p:sp>
          <p:nvSpPr>
            <p:cNvPr id="366" name="Google Shape;366;p20"/>
            <p:cNvSpPr/>
            <p:nvPr/>
          </p:nvSpPr>
          <p:spPr>
            <a:xfrm>
              <a:off x="9525" y="9525"/>
              <a:ext cx="22745446" cy="3954653"/>
            </a:xfrm>
            <a:custGeom>
              <a:rect b="b" l="l" r="r" t="t"/>
              <a:pathLst>
                <a:path extrusionOk="0" h="3954653" w="22745446">
                  <a:moveTo>
                    <a:pt x="0" y="0"/>
                  </a:moveTo>
                  <a:lnTo>
                    <a:pt x="22745446" y="0"/>
                  </a:lnTo>
                  <a:lnTo>
                    <a:pt x="22745446" y="3954653"/>
                  </a:lnTo>
                  <a:lnTo>
                    <a:pt x="0" y="3954653"/>
                  </a:lnTo>
                  <a:close/>
                </a:path>
              </a:pathLst>
            </a:custGeom>
            <a:solidFill>
              <a:srgbClr val="D69BC5"/>
            </a:solidFill>
            <a:ln>
              <a:noFill/>
            </a:ln>
          </p:spPr>
        </p:sp>
        <p:sp>
          <p:nvSpPr>
            <p:cNvPr id="367" name="Google Shape;367;p20"/>
            <p:cNvSpPr/>
            <p:nvPr/>
          </p:nvSpPr>
          <p:spPr>
            <a:xfrm>
              <a:off x="0" y="0"/>
              <a:ext cx="22764496" cy="3973703"/>
            </a:xfrm>
            <a:custGeom>
              <a:rect b="b" l="l" r="r" t="t"/>
              <a:pathLst>
                <a:path extrusionOk="0" h="3973703" w="22764496">
                  <a:moveTo>
                    <a:pt x="9525" y="0"/>
                  </a:moveTo>
                  <a:lnTo>
                    <a:pt x="22754971" y="0"/>
                  </a:lnTo>
                  <a:cubicBezTo>
                    <a:pt x="22760178" y="0"/>
                    <a:pt x="22764496" y="4318"/>
                    <a:pt x="22764496" y="9525"/>
                  </a:cubicBezTo>
                  <a:lnTo>
                    <a:pt x="22764496" y="3964178"/>
                  </a:lnTo>
                  <a:cubicBezTo>
                    <a:pt x="22764496" y="3969385"/>
                    <a:pt x="22760178" y="3973703"/>
                    <a:pt x="22754971" y="3973703"/>
                  </a:cubicBezTo>
                  <a:lnTo>
                    <a:pt x="9525" y="3973703"/>
                  </a:lnTo>
                  <a:cubicBezTo>
                    <a:pt x="4318" y="3973703"/>
                    <a:pt x="0" y="3969385"/>
                    <a:pt x="0" y="3964178"/>
                  </a:cubicBezTo>
                  <a:lnTo>
                    <a:pt x="0" y="9525"/>
                  </a:lnTo>
                  <a:cubicBezTo>
                    <a:pt x="0" y="4318"/>
                    <a:pt x="4318" y="0"/>
                    <a:pt x="9525" y="0"/>
                  </a:cubicBezTo>
                  <a:moveTo>
                    <a:pt x="9525" y="19050"/>
                  </a:moveTo>
                  <a:lnTo>
                    <a:pt x="9525" y="9525"/>
                  </a:lnTo>
                  <a:lnTo>
                    <a:pt x="19050" y="9525"/>
                  </a:lnTo>
                  <a:lnTo>
                    <a:pt x="19050" y="3964178"/>
                  </a:lnTo>
                  <a:lnTo>
                    <a:pt x="9525" y="3964178"/>
                  </a:lnTo>
                  <a:lnTo>
                    <a:pt x="9525" y="3954653"/>
                  </a:lnTo>
                  <a:lnTo>
                    <a:pt x="22754971" y="3954653"/>
                  </a:lnTo>
                  <a:lnTo>
                    <a:pt x="22754971" y="3964178"/>
                  </a:lnTo>
                  <a:lnTo>
                    <a:pt x="22745446" y="3964178"/>
                  </a:lnTo>
                  <a:lnTo>
                    <a:pt x="22745446" y="9525"/>
                  </a:lnTo>
                  <a:lnTo>
                    <a:pt x="22754971" y="9525"/>
                  </a:lnTo>
                  <a:lnTo>
                    <a:pt x="22754971" y="19050"/>
                  </a:lnTo>
                  <a:lnTo>
                    <a:pt x="9525" y="1905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txBox="1"/>
            <p:nvPr/>
          </p:nvSpPr>
          <p:spPr>
            <a:xfrm>
              <a:off x="0" y="0"/>
              <a:ext cx="22764450" cy="3973650"/>
            </a:xfrm>
            <a:prstGeom prst="rect">
              <a:avLst/>
            </a:prstGeom>
            <a:noFill/>
            <a:ln>
              <a:noFill/>
            </a:ln>
          </p:spPr>
          <p:txBody>
            <a:bodyPr anchorCtr="0" anchor="ctr" bIns="50800" lIns="50800" spcFirstLastPara="1" rIns="50800" wrap="square" tIns="50800">
              <a:noAutofit/>
            </a:bodyPr>
            <a:lstStyle/>
            <a:p>
              <a:pPr indent="-565369" lvl="1" marL="1130738" marR="0" rtl="0" algn="l">
                <a:lnSpc>
                  <a:spcPct val="120000"/>
                </a:lnSpc>
                <a:spcBef>
                  <a:spcPts val="0"/>
                </a:spcBef>
                <a:spcAft>
                  <a:spcPts val="0"/>
                </a:spcAft>
                <a:buClr>
                  <a:srgbClr val="000000"/>
                </a:buClr>
                <a:buSzPts val="4500"/>
                <a:buFont typeface="Open Sans"/>
                <a:buAutoNum type="arabicPeriod"/>
              </a:pPr>
              <a:r>
                <a:rPr b="1" i="1" lang="en-US" sz="4500" u="none" cap="none" strike="noStrike">
                  <a:solidFill>
                    <a:srgbClr val="000000"/>
                  </a:solidFill>
                  <a:latin typeface="Open Sans"/>
                  <a:ea typeface="Open Sans"/>
                  <a:cs typeface="Open Sans"/>
                  <a:sym typeface="Open Sans"/>
                </a:rPr>
                <a:t>She gave a lot of excuses for her mistakes.</a:t>
              </a:r>
              <a:endParaRPr/>
            </a:p>
            <a:p>
              <a:pPr indent="-565369" lvl="1" marL="1130738" marR="0" rtl="0" algn="l">
                <a:lnSpc>
                  <a:spcPct val="120000"/>
                </a:lnSpc>
                <a:spcBef>
                  <a:spcPts val="0"/>
                </a:spcBef>
                <a:spcAft>
                  <a:spcPts val="0"/>
                </a:spcAft>
                <a:buClr>
                  <a:srgbClr val="000000"/>
                </a:buClr>
                <a:buSzPts val="4500"/>
                <a:buFont typeface="Open Sans"/>
                <a:buAutoNum type="arabicPeriod"/>
              </a:pPr>
              <a:r>
                <a:rPr b="1" i="1" lang="en-US" sz="4500" u="none" cap="none" strike="noStrike">
                  <a:solidFill>
                    <a:srgbClr val="000000"/>
                  </a:solidFill>
                  <a:latin typeface="Open Sans"/>
                  <a:ea typeface="Open Sans"/>
                  <a:cs typeface="Open Sans"/>
                  <a:sym typeface="Open Sans"/>
                </a:rPr>
                <a:t>The secretary offered a plethora of excuses for her shortcomings.</a:t>
              </a:r>
              <a:endParaRPr/>
            </a:p>
          </p:txBody>
        </p:sp>
      </p:grpSp>
      <p:grpSp>
        <p:nvGrpSpPr>
          <p:cNvPr id="369" name="Google Shape;369;p20"/>
          <p:cNvGrpSpPr/>
          <p:nvPr/>
        </p:nvGrpSpPr>
        <p:grpSpPr>
          <a:xfrm>
            <a:off x="607331" y="6989344"/>
            <a:ext cx="17073371" cy="2980277"/>
            <a:chOff x="0" y="0"/>
            <a:chExt cx="22764496" cy="3973703"/>
          </a:xfrm>
        </p:grpSpPr>
        <p:sp>
          <p:nvSpPr>
            <p:cNvPr id="370" name="Google Shape;370;p20"/>
            <p:cNvSpPr/>
            <p:nvPr/>
          </p:nvSpPr>
          <p:spPr>
            <a:xfrm>
              <a:off x="9525" y="9525"/>
              <a:ext cx="22745446" cy="3954653"/>
            </a:xfrm>
            <a:custGeom>
              <a:rect b="b" l="l" r="r" t="t"/>
              <a:pathLst>
                <a:path extrusionOk="0" h="3954653" w="22745446">
                  <a:moveTo>
                    <a:pt x="0" y="0"/>
                  </a:moveTo>
                  <a:lnTo>
                    <a:pt x="22745446" y="0"/>
                  </a:lnTo>
                  <a:lnTo>
                    <a:pt x="22745446" y="3954653"/>
                  </a:lnTo>
                  <a:lnTo>
                    <a:pt x="0" y="3954653"/>
                  </a:lnTo>
                  <a:close/>
                </a:path>
              </a:pathLst>
            </a:custGeom>
            <a:solidFill>
              <a:srgbClr val="92C7CA"/>
            </a:solidFill>
            <a:ln>
              <a:noFill/>
            </a:ln>
          </p:spPr>
        </p:sp>
        <p:sp>
          <p:nvSpPr>
            <p:cNvPr id="371" name="Google Shape;371;p20"/>
            <p:cNvSpPr/>
            <p:nvPr/>
          </p:nvSpPr>
          <p:spPr>
            <a:xfrm>
              <a:off x="0" y="0"/>
              <a:ext cx="22764496" cy="3973703"/>
            </a:xfrm>
            <a:custGeom>
              <a:rect b="b" l="l" r="r" t="t"/>
              <a:pathLst>
                <a:path extrusionOk="0" h="3973703" w="22764496">
                  <a:moveTo>
                    <a:pt x="9525" y="0"/>
                  </a:moveTo>
                  <a:lnTo>
                    <a:pt x="22754971" y="0"/>
                  </a:lnTo>
                  <a:cubicBezTo>
                    <a:pt x="22760178" y="0"/>
                    <a:pt x="22764496" y="4318"/>
                    <a:pt x="22764496" y="9525"/>
                  </a:cubicBezTo>
                  <a:lnTo>
                    <a:pt x="22764496" y="3964178"/>
                  </a:lnTo>
                  <a:cubicBezTo>
                    <a:pt x="22764496" y="3969385"/>
                    <a:pt x="22760178" y="3973703"/>
                    <a:pt x="22754971" y="3973703"/>
                  </a:cubicBezTo>
                  <a:lnTo>
                    <a:pt x="9525" y="3973703"/>
                  </a:lnTo>
                  <a:cubicBezTo>
                    <a:pt x="4318" y="3973703"/>
                    <a:pt x="0" y="3969385"/>
                    <a:pt x="0" y="3964178"/>
                  </a:cubicBezTo>
                  <a:lnTo>
                    <a:pt x="0" y="9525"/>
                  </a:lnTo>
                  <a:cubicBezTo>
                    <a:pt x="0" y="4318"/>
                    <a:pt x="4318" y="0"/>
                    <a:pt x="9525" y="0"/>
                  </a:cubicBezTo>
                  <a:moveTo>
                    <a:pt x="9525" y="19050"/>
                  </a:moveTo>
                  <a:lnTo>
                    <a:pt x="9525" y="9525"/>
                  </a:lnTo>
                  <a:lnTo>
                    <a:pt x="19050" y="9525"/>
                  </a:lnTo>
                  <a:lnTo>
                    <a:pt x="19050" y="3964178"/>
                  </a:lnTo>
                  <a:lnTo>
                    <a:pt x="9525" y="3964178"/>
                  </a:lnTo>
                  <a:lnTo>
                    <a:pt x="9525" y="3954653"/>
                  </a:lnTo>
                  <a:lnTo>
                    <a:pt x="22754971" y="3954653"/>
                  </a:lnTo>
                  <a:lnTo>
                    <a:pt x="22754971" y="3964178"/>
                  </a:lnTo>
                  <a:lnTo>
                    <a:pt x="22745446" y="3964178"/>
                  </a:lnTo>
                  <a:lnTo>
                    <a:pt x="22745446" y="9525"/>
                  </a:lnTo>
                  <a:lnTo>
                    <a:pt x="22754971" y="9525"/>
                  </a:lnTo>
                  <a:lnTo>
                    <a:pt x="22754971" y="19050"/>
                  </a:lnTo>
                  <a:lnTo>
                    <a:pt x="9525" y="1905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txBox="1"/>
            <p:nvPr/>
          </p:nvSpPr>
          <p:spPr>
            <a:xfrm>
              <a:off x="0" y="0"/>
              <a:ext cx="22764450" cy="3973650"/>
            </a:xfrm>
            <a:prstGeom prst="rect">
              <a:avLst/>
            </a:prstGeom>
            <a:noFill/>
            <a:ln>
              <a:noFill/>
            </a:ln>
          </p:spPr>
          <p:txBody>
            <a:bodyPr anchorCtr="0" anchor="ctr" bIns="50800" lIns="50800" spcFirstLastPara="1" rIns="50800" wrap="square" tIns="50800">
              <a:noAutofit/>
            </a:bodyPr>
            <a:lstStyle/>
            <a:p>
              <a:pPr indent="-565369" lvl="1" marL="1130738" marR="0" rtl="0" algn="l">
                <a:lnSpc>
                  <a:spcPct val="120000"/>
                </a:lnSpc>
                <a:spcBef>
                  <a:spcPts val="0"/>
                </a:spcBef>
                <a:spcAft>
                  <a:spcPts val="0"/>
                </a:spcAft>
                <a:buClr>
                  <a:srgbClr val="000000"/>
                </a:buClr>
                <a:buSzPts val="4500"/>
                <a:buFont typeface="Open Sans"/>
                <a:buAutoNum type="arabicPeriod"/>
              </a:pPr>
              <a:r>
                <a:rPr b="1" i="1" lang="en-US" sz="4500" u="none" cap="none" strike="noStrike">
                  <a:solidFill>
                    <a:srgbClr val="000000"/>
                  </a:solidFill>
                  <a:latin typeface="Open Sans"/>
                  <a:ea typeface="Open Sans"/>
                  <a:cs typeface="Open Sans"/>
                  <a:sym typeface="Open Sans"/>
                </a:rPr>
                <a:t>Please give me a pair of those shoes in size 7.</a:t>
              </a:r>
              <a:endParaRPr/>
            </a:p>
            <a:p>
              <a:pPr indent="-565369" lvl="1" marL="1130738" marR="0" rtl="0" algn="l">
                <a:lnSpc>
                  <a:spcPct val="120000"/>
                </a:lnSpc>
                <a:spcBef>
                  <a:spcPts val="0"/>
                </a:spcBef>
                <a:spcAft>
                  <a:spcPts val="0"/>
                </a:spcAft>
                <a:buClr>
                  <a:srgbClr val="000000"/>
                </a:buClr>
                <a:buSzPts val="4500"/>
                <a:buFont typeface="Open Sans"/>
                <a:buAutoNum type="arabicPeriod"/>
              </a:pPr>
              <a:r>
                <a:rPr b="1" i="1" lang="en-US" sz="4500" u="none" cap="none" strike="noStrike">
                  <a:solidFill>
                    <a:srgbClr val="000000"/>
                  </a:solidFill>
                  <a:latin typeface="Open Sans"/>
                  <a:ea typeface="Open Sans"/>
                  <a:cs typeface="Open Sans"/>
                  <a:sym typeface="Open Sans"/>
                </a:rPr>
                <a:t>I want those shoes in my size.</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1"/>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8C52FF"/>
              </a:gs>
              <a:gs pos="100000">
                <a:srgbClr val="5CE1E6"/>
              </a:gs>
            </a:gsLst>
            <a:lin ang="0" scaled="0"/>
          </a:gradFill>
          <a:ln>
            <a:noFill/>
          </a:ln>
        </p:spPr>
      </p:sp>
      <p:sp>
        <p:nvSpPr>
          <p:cNvPr id="382" name="Google Shape;382;p21"/>
          <p:cNvSpPr txBox="1"/>
          <p:nvPr/>
        </p:nvSpPr>
        <p:spPr>
          <a:xfrm>
            <a:off x="1028700" y="3900029"/>
            <a:ext cx="16609576" cy="5767846"/>
          </a:xfrm>
          <a:prstGeom prst="rect">
            <a:avLst/>
          </a:prstGeom>
          <a:noFill/>
          <a:ln>
            <a:noFill/>
          </a:ln>
        </p:spPr>
        <p:txBody>
          <a:bodyPr anchorCtr="0" anchor="t" bIns="0" lIns="0" spcFirstLastPara="1" rIns="0" wrap="square" tIns="0">
            <a:spAutoFit/>
          </a:bodyPr>
          <a:lstStyle/>
          <a:p>
            <a:pPr indent="0" lvl="0" marL="0" marR="0" rtl="0" algn="just">
              <a:lnSpc>
                <a:spcPct val="120014"/>
              </a:lnSpc>
              <a:spcBef>
                <a:spcPts val="0"/>
              </a:spcBef>
              <a:spcAft>
                <a:spcPts val="0"/>
              </a:spcAft>
              <a:buNone/>
            </a:pPr>
            <a:r>
              <a:rPr b="0" i="0" lang="en-US" sz="5406" u="none" cap="none" strike="noStrike">
                <a:solidFill>
                  <a:srgbClr val="000000"/>
                </a:solidFill>
                <a:latin typeface="Alice"/>
                <a:ea typeface="Alice"/>
                <a:cs typeface="Alice"/>
                <a:sym typeface="Alice"/>
              </a:rPr>
              <a:t>Familiar language is that which the readers easily recognize and understand because they use it on a regular basis. It is our responsibility to create a sense of commonality between the person we are communicating with. By using language that is familiar to others, the message is likely to have more impact.</a:t>
            </a:r>
            <a:endParaRPr/>
          </a:p>
        </p:txBody>
      </p:sp>
      <p:sp>
        <p:nvSpPr>
          <p:cNvPr id="383" name="Google Shape;383;p21"/>
          <p:cNvSpPr txBox="1"/>
          <p:nvPr/>
        </p:nvSpPr>
        <p:spPr>
          <a:xfrm>
            <a:off x="1598868" y="2457109"/>
            <a:ext cx="15660432" cy="1033345"/>
          </a:xfrm>
          <a:prstGeom prst="rect">
            <a:avLst/>
          </a:prstGeom>
          <a:noFill/>
          <a:ln>
            <a:noFill/>
          </a:ln>
        </p:spPr>
        <p:txBody>
          <a:bodyPr anchorCtr="0" anchor="t" bIns="0" lIns="0" spcFirstLastPara="1" rIns="0" wrap="square" tIns="0">
            <a:spAutoFit/>
          </a:bodyPr>
          <a:lstStyle/>
          <a:p>
            <a:pPr indent="0" lvl="0" marL="0" marR="0" rtl="0" algn="l">
              <a:lnSpc>
                <a:spcPct val="107991"/>
              </a:lnSpc>
              <a:spcBef>
                <a:spcPts val="0"/>
              </a:spcBef>
              <a:spcAft>
                <a:spcPts val="0"/>
              </a:spcAft>
              <a:buNone/>
            </a:pPr>
            <a:r>
              <a:rPr b="0" i="0" lang="en-US" sz="7408" u="none" cap="none" strike="noStrike">
                <a:solidFill>
                  <a:srgbClr val="1A344F"/>
                </a:solidFill>
                <a:latin typeface="Anton"/>
                <a:ea typeface="Anton"/>
                <a:cs typeface="Anton"/>
                <a:sym typeface="Anton"/>
              </a:rPr>
              <a:t>Familiar Language vs. Obscure Language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2"/>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8C52FF"/>
              </a:gs>
              <a:gs pos="100000">
                <a:srgbClr val="5CE1E6"/>
              </a:gs>
            </a:gsLst>
            <a:lin ang="0" scaled="0"/>
          </a:gradFill>
          <a:ln>
            <a:noFill/>
          </a:ln>
        </p:spPr>
      </p:sp>
      <p:sp>
        <p:nvSpPr>
          <p:cNvPr id="393" name="Google Shape;393;p22"/>
          <p:cNvSpPr txBox="1"/>
          <p:nvPr/>
        </p:nvSpPr>
        <p:spPr>
          <a:xfrm>
            <a:off x="1028700" y="3813085"/>
            <a:ext cx="16404301" cy="5891219"/>
          </a:xfrm>
          <a:prstGeom prst="rect">
            <a:avLst/>
          </a:prstGeom>
          <a:noFill/>
          <a:ln>
            <a:noFill/>
          </a:ln>
        </p:spPr>
        <p:txBody>
          <a:bodyPr anchorCtr="0" anchor="t" bIns="0" lIns="0" spcFirstLastPara="1" rIns="0" wrap="square" tIns="0">
            <a:spAutoFit/>
          </a:bodyPr>
          <a:lstStyle/>
          <a:p>
            <a:pPr indent="0" lvl="0" marL="0" marR="0" rtl="0" algn="just">
              <a:lnSpc>
                <a:spcPct val="119993"/>
              </a:lnSpc>
              <a:spcBef>
                <a:spcPts val="0"/>
              </a:spcBef>
              <a:spcAft>
                <a:spcPts val="0"/>
              </a:spcAft>
              <a:buNone/>
            </a:pPr>
            <a:r>
              <a:rPr b="0" i="0" lang="en-US" sz="6432" u="none" cap="none" strike="noStrike">
                <a:solidFill>
                  <a:srgbClr val="000000"/>
                </a:solidFill>
                <a:latin typeface="Alice"/>
                <a:ea typeface="Alice"/>
                <a:cs typeface="Alice"/>
                <a:sym typeface="Alice"/>
              </a:rPr>
              <a:t>Direct language is used when you want to express something clearly, concisely, and candidly. Indirect language often sacrifices clarity, but at times, it makes the language more colorful, polite, or intentionally difficult to understand.</a:t>
            </a:r>
            <a:endParaRPr/>
          </a:p>
        </p:txBody>
      </p:sp>
      <p:sp>
        <p:nvSpPr>
          <p:cNvPr id="394" name="Google Shape;394;p22"/>
          <p:cNvSpPr txBox="1"/>
          <p:nvPr/>
        </p:nvSpPr>
        <p:spPr>
          <a:xfrm>
            <a:off x="1855798" y="2416291"/>
            <a:ext cx="14750104" cy="1036853"/>
          </a:xfrm>
          <a:prstGeom prst="rect">
            <a:avLst/>
          </a:prstGeom>
          <a:noFill/>
          <a:ln>
            <a:noFill/>
          </a:ln>
        </p:spPr>
        <p:txBody>
          <a:bodyPr anchorCtr="0" anchor="t" bIns="0" lIns="0" spcFirstLastPara="1" rIns="0" wrap="square" tIns="0">
            <a:spAutoFit/>
          </a:bodyPr>
          <a:lstStyle/>
          <a:p>
            <a:pPr indent="0" lvl="0" marL="0" marR="0" rtl="0" algn="l">
              <a:lnSpc>
                <a:spcPct val="108018"/>
              </a:lnSpc>
              <a:spcBef>
                <a:spcPts val="0"/>
              </a:spcBef>
              <a:spcAft>
                <a:spcPts val="0"/>
              </a:spcAft>
              <a:buNone/>
            </a:pPr>
            <a:r>
              <a:rPr b="0" i="0" lang="en-US" sz="7408" u="none" cap="none" strike="noStrike">
                <a:solidFill>
                  <a:srgbClr val="1A344F"/>
                </a:solidFill>
                <a:latin typeface="Anton"/>
                <a:ea typeface="Anton"/>
                <a:cs typeface="Anton"/>
                <a:sym typeface="Anton"/>
              </a:rPr>
              <a:t>Direct Language vs. Indirect Language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3"/>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8C52FF"/>
              </a:gs>
              <a:gs pos="100000">
                <a:srgbClr val="5CE1E6"/>
              </a:gs>
            </a:gsLst>
            <a:lin ang="0" scaled="0"/>
          </a:gradFill>
          <a:ln>
            <a:noFill/>
          </a:ln>
        </p:spPr>
      </p:sp>
      <p:sp>
        <p:nvSpPr>
          <p:cNvPr id="404" name="Google Shape;404;p23"/>
          <p:cNvSpPr txBox="1"/>
          <p:nvPr/>
        </p:nvSpPr>
        <p:spPr>
          <a:xfrm>
            <a:off x="1274503" y="4155601"/>
            <a:ext cx="15964518" cy="4796446"/>
          </a:xfrm>
          <a:prstGeom prst="rect">
            <a:avLst/>
          </a:prstGeom>
          <a:noFill/>
          <a:ln>
            <a:noFill/>
          </a:ln>
        </p:spPr>
        <p:txBody>
          <a:bodyPr anchorCtr="0" anchor="t" bIns="0" lIns="0" spcFirstLastPara="1" rIns="0" wrap="square" tIns="0">
            <a:spAutoFit/>
          </a:bodyPr>
          <a:lstStyle/>
          <a:p>
            <a:pPr indent="0" lvl="0" marL="0" marR="0" rtl="0" algn="just">
              <a:lnSpc>
                <a:spcPct val="120003"/>
              </a:lnSpc>
              <a:spcBef>
                <a:spcPts val="0"/>
              </a:spcBef>
              <a:spcAft>
                <a:spcPts val="0"/>
              </a:spcAft>
              <a:buNone/>
            </a:pPr>
            <a:r>
              <a:rPr b="0" i="0" lang="en-US" sz="6269" u="none" cap="none" strike="noStrike">
                <a:solidFill>
                  <a:srgbClr val="000000"/>
                </a:solidFill>
                <a:latin typeface="Alice"/>
                <a:ea typeface="Alice"/>
                <a:cs typeface="Alice"/>
                <a:sym typeface="Alice"/>
              </a:rPr>
              <a:t>Simple language is obviously easier to understand, whereas complex language is difficult. At times, complex language is used to demonstrate or reflect formality, superiority, and academic achievements.</a:t>
            </a:r>
            <a:endParaRPr/>
          </a:p>
        </p:txBody>
      </p:sp>
      <p:sp>
        <p:nvSpPr>
          <p:cNvPr id="405" name="Google Shape;405;p23"/>
          <p:cNvSpPr txBox="1"/>
          <p:nvPr/>
        </p:nvSpPr>
        <p:spPr>
          <a:xfrm>
            <a:off x="1465800" y="2592311"/>
            <a:ext cx="16822200" cy="1036853"/>
          </a:xfrm>
          <a:prstGeom prst="rect">
            <a:avLst/>
          </a:prstGeom>
          <a:noFill/>
          <a:ln>
            <a:noFill/>
          </a:ln>
        </p:spPr>
        <p:txBody>
          <a:bodyPr anchorCtr="0" anchor="t" bIns="0" lIns="0" spcFirstLastPara="1" rIns="0" wrap="square" tIns="0">
            <a:spAutoFit/>
          </a:bodyPr>
          <a:lstStyle/>
          <a:p>
            <a:pPr indent="0" lvl="0" marL="0" marR="0" rtl="0" algn="l">
              <a:lnSpc>
                <a:spcPct val="108018"/>
              </a:lnSpc>
              <a:spcBef>
                <a:spcPts val="0"/>
              </a:spcBef>
              <a:spcAft>
                <a:spcPts val="0"/>
              </a:spcAft>
              <a:buNone/>
            </a:pPr>
            <a:r>
              <a:rPr b="0" i="0" lang="en-US" sz="7408" u="none" cap="none" strike="noStrike">
                <a:solidFill>
                  <a:srgbClr val="1A344F"/>
                </a:solidFill>
                <a:latin typeface="Anton"/>
                <a:ea typeface="Anton"/>
                <a:cs typeface="Anton"/>
                <a:sym typeface="Anton"/>
              </a:rPr>
              <a:t>Simple Language vs. Complex Language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4"/>
          <p:cNvSpPr/>
          <p:nvPr/>
        </p:nvSpPr>
        <p:spPr>
          <a:xfrm>
            <a:off x="14775375" y="0"/>
            <a:ext cx="3512725" cy="10287000"/>
          </a:xfrm>
          <a:custGeom>
            <a:rect b="b" l="l" r="r" t="t"/>
            <a:pathLst>
              <a:path extrusionOk="0" h="13716000" w="4683633">
                <a:moveTo>
                  <a:pt x="4683633" y="0"/>
                </a:moveTo>
                <a:lnTo>
                  <a:pt x="0" y="0"/>
                </a:lnTo>
                <a:lnTo>
                  <a:pt x="0" y="13716000"/>
                </a:lnTo>
                <a:lnTo>
                  <a:pt x="4683633" y="13716000"/>
                </a:lnTo>
                <a:close/>
              </a:path>
            </a:pathLst>
          </a:custGeom>
          <a:gradFill>
            <a:gsLst>
              <a:gs pos="0">
                <a:srgbClr val="0097B2"/>
              </a:gs>
              <a:gs pos="100000">
                <a:srgbClr val="7ED957"/>
              </a:gs>
            </a:gsLst>
            <a:lin ang="0" scaled="0"/>
          </a:gradFill>
          <a:ln>
            <a:noFill/>
          </a:ln>
        </p:spPr>
      </p:sp>
      <p:pic>
        <p:nvPicPr>
          <p:cNvPr id="415" name="Google Shape;415;p24"/>
          <p:cNvPicPr preferRelativeResize="0"/>
          <p:nvPr/>
        </p:nvPicPr>
        <p:blipFill rotWithShape="1">
          <a:blip r:embed="rId3">
            <a:alphaModFix/>
          </a:blip>
          <a:srcRect b="0" l="0" r="0" t="0"/>
          <a:stretch/>
        </p:blipFill>
        <p:spPr>
          <a:xfrm>
            <a:off x="8515800" y="3475613"/>
            <a:ext cx="9106452" cy="7239629"/>
          </a:xfrm>
          <a:prstGeom prst="rect">
            <a:avLst/>
          </a:prstGeom>
          <a:noFill/>
          <a:ln>
            <a:noFill/>
          </a:ln>
        </p:spPr>
      </p:pic>
      <p:sp>
        <p:nvSpPr>
          <p:cNvPr id="416" name="Google Shape;416;p24"/>
          <p:cNvSpPr txBox="1"/>
          <p:nvPr/>
        </p:nvSpPr>
        <p:spPr>
          <a:xfrm>
            <a:off x="570419" y="1927957"/>
            <a:ext cx="18521500" cy="3047686"/>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1" i="0" lang="en-US" sz="9859" u="none" cap="none" strike="noStrike">
                <a:solidFill>
                  <a:srgbClr val="1A344F"/>
                </a:solidFill>
                <a:latin typeface="Arimo"/>
                <a:ea typeface="Arimo"/>
                <a:cs typeface="Arimo"/>
                <a:sym typeface="Arimo"/>
              </a:rPr>
              <a:t>Biased and Unbiased Language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5"/>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0097B2"/>
              </a:gs>
              <a:gs pos="100000">
                <a:srgbClr val="7ED957"/>
              </a:gs>
            </a:gsLst>
            <a:lin ang="0" scaled="0"/>
          </a:gradFill>
          <a:ln>
            <a:noFill/>
          </a:ln>
        </p:spPr>
      </p:sp>
      <p:sp>
        <p:nvSpPr>
          <p:cNvPr id="426" name="Google Shape;426;p25"/>
          <p:cNvSpPr txBox="1"/>
          <p:nvPr/>
        </p:nvSpPr>
        <p:spPr>
          <a:xfrm>
            <a:off x="438899" y="3069636"/>
            <a:ext cx="17410200" cy="8274300"/>
          </a:xfrm>
          <a:prstGeom prst="rect">
            <a:avLst/>
          </a:prstGeom>
          <a:noFill/>
          <a:ln>
            <a:noFill/>
          </a:ln>
        </p:spPr>
        <p:txBody>
          <a:bodyPr anchorCtr="0" anchor="t" bIns="0" lIns="0" spcFirstLastPara="1" rIns="0" wrap="square" tIns="0">
            <a:spAutoFit/>
          </a:bodyPr>
          <a:lstStyle/>
          <a:p>
            <a:pPr indent="-501688" lvl="1" marL="1054176" marR="0" rtl="0" algn="just">
              <a:lnSpc>
                <a:spcPct val="137993"/>
              </a:lnSpc>
              <a:spcBef>
                <a:spcPts val="0"/>
              </a:spcBef>
              <a:spcAft>
                <a:spcPts val="0"/>
              </a:spcAft>
              <a:buClr>
                <a:srgbClr val="000000"/>
              </a:buClr>
              <a:buSzPts val="5043"/>
              <a:buFont typeface="Arial"/>
              <a:buChar char="•"/>
            </a:pPr>
            <a:r>
              <a:rPr b="0" i="0" lang="en-US" sz="5043" u="none" cap="none" strike="noStrike">
                <a:solidFill>
                  <a:srgbClr val="000000"/>
                </a:solidFill>
                <a:latin typeface="Alice"/>
                <a:ea typeface="Alice"/>
                <a:cs typeface="Alice"/>
                <a:sym typeface="Alice"/>
              </a:rPr>
              <a:t>A responsible communicator has to be sensitive enough to avoid offensive remarks toward an individual or a particular group of people.</a:t>
            </a:r>
            <a:endParaRPr sz="1000"/>
          </a:p>
          <a:p>
            <a:pPr indent="-501688" lvl="1" marL="1054176" marR="0" rtl="0" algn="just">
              <a:lnSpc>
                <a:spcPct val="137993"/>
              </a:lnSpc>
              <a:spcBef>
                <a:spcPts val="0"/>
              </a:spcBef>
              <a:spcAft>
                <a:spcPts val="0"/>
              </a:spcAft>
              <a:buClr>
                <a:srgbClr val="000000"/>
              </a:buClr>
              <a:buSzPts val="5043"/>
              <a:buFont typeface="Arial"/>
              <a:buChar char="•"/>
            </a:pPr>
            <a:r>
              <a:rPr b="0" i="0" lang="en-US" sz="5043" u="none" cap="none" strike="noStrike">
                <a:solidFill>
                  <a:srgbClr val="000000"/>
                </a:solidFill>
                <a:latin typeface="Alice"/>
                <a:ea typeface="Alice"/>
                <a:cs typeface="Alice"/>
                <a:sym typeface="Alice"/>
              </a:rPr>
              <a:t>The message must be free of any stereotype toward ethnicity, religion, political interest, social class, and the like. Of equal importance, one must avoid using slurs or pejorative language.</a:t>
            </a:r>
            <a:endParaRPr sz="1000"/>
          </a:p>
          <a:p>
            <a:pPr indent="-527088" lvl="1" marL="1054176" marR="0" rtl="0" algn="l">
              <a:lnSpc>
                <a:spcPct val="137993"/>
              </a:lnSpc>
              <a:spcBef>
                <a:spcPts val="0"/>
              </a:spcBef>
              <a:spcAft>
                <a:spcPts val="0"/>
              </a:spcAft>
              <a:buNone/>
            </a:pPr>
            <a:r>
              <a:t/>
            </a:r>
            <a:endParaRPr b="0" i="0" sz="5043" u="none" cap="none" strike="noStrike">
              <a:solidFill>
                <a:srgbClr val="000000"/>
              </a:solidFill>
              <a:latin typeface="Alice"/>
              <a:ea typeface="Alice"/>
              <a:cs typeface="Alice"/>
              <a:sym typeface="Alice"/>
            </a:endParaRPr>
          </a:p>
        </p:txBody>
      </p:sp>
      <p:sp>
        <p:nvSpPr>
          <p:cNvPr id="427" name="Google Shape;427;p25"/>
          <p:cNvSpPr txBox="1"/>
          <p:nvPr/>
        </p:nvSpPr>
        <p:spPr>
          <a:xfrm>
            <a:off x="1775426" y="2266401"/>
            <a:ext cx="15192486" cy="929559"/>
          </a:xfrm>
          <a:prstGeom prst="rect">
            <a:avLst/>
          </a:prstGeom>
          <a:noFill/>
          <a:ln>
            <a:noFill/>
          </a:ln>
        </p:spPr>
        <p:txBody>
          <a:bodyPr anchorCtr="0" anchor="t" bIns="0" lIns="0" spcFirstLastPara="1" rIns="0" wrap="square" tIns="0">
            <a:spAutoFit/>
          </a:bodyPr>
          <a:lstStyle/>
          <a:p>
            <a:pPr indent="0" lvl="0" marL="0" marR="0" rtl="0" algn="l">
              <a:lnSpc>
                <a:spcPct val="107990"/>
              </a:lnSpc>
              <a:spcBef>
                <a:spcPts val="0"/>
              </a:spcBef>
              <a:spcAft>
                <a:spcPts val="0"/>
              </a:spcAft>
              <a:buNone/>
            </a:pPr>
            <a:r>
              <a:rPr b="0" i="0" lang="en-US" sz="6658" u="none" cap="none" strike="noStrike">
                <a:solidFill>
                  <a:srgbClr val="1A344F"/>
                </a:solidFill>
                <a:latin typeface="Anton"/>
                <a:ea typeface="Anton"/>
                <a:cs typeface="Anton"/>
                <a:sym typeface="Anton"/>
              </a:rPr>
              <a:t>Unbiased Language or Biased-Free Language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26"/>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0097B2"/>
              </a:gs>
              <a:gs pos="100000">
                <a:srgbClr val="7ED957"/>
              </a:gs>
            </a:gsLst>
            <a:lin ang="0" scaled="0"/>
          </a:gradFill>
          <a:ln>
            <a:noFill/>
          </a:ln>
        </p:spPr>
      </p:sp>
      <p:graphicFrame>
        <p:nvGraphicFramePr>
          <p:cNvPr id="437" name="Google Shape;437;p26"/>
          <p:cNvGraphicFramePr/>
          <p:nvPr/>
        </p:nvGraphicFramePr>
        <p:xfrm>
          <a:off x="503325" y="2049375"/>
          <a:ext cx="3000000" cy="3000000"/>
        </p:xfrm>
        <a:graphic>
          <a:graphicData uri="http://schemas.openxmlformats.org/drawingml/2006/table">
            <a:tbl>
              <a:tblPr>
                <a:noFill/>
                <a:tableStyleId>{E43D8422-EFDD-45F9-8DE5-71D80F8E5F11}</a:tableStyleId>
              </a:tblPr>
              <a:tblGrid>
                <a:gridCol w="5753100"/>
                <a:gridCol w="5753100"/>
                <a:gridCol w="5753100"/>
              </a:tblGrid>
              <a:tr h="715550">
                <a:tc>
                  <a:txBody>
                    <a:bodyPr/>
                    <a:lstStyle/>
                    <a:p>
                      <a:pPr indent="0" lvl="0" marL="0" marR="0" rtl="0" algn="ctr">
                        <a:lnSpc>
                          <a:spcPct val="168000"/>
                        </a:lnSpc>
                        <a:spcBef>
                          <a:spcPts val="0"/>
                        </a:spcBef>
                        <a:spcAft>
                          <a:spcPts val="0"/>
                        </a:spcAft>
                        <a:buNone/>
                      </a:pPr>
                      <a:r>
                        <a:rPr b="1" lang="en-US" sz="2550" u="none" cap="none" strike="noStrike">
                          <a:solidFill>
                            <a:srgbClr val="1A344F"/>
                          </a:solidFill>
                          <a:latin typeface="Open Sans"/>
                          <a:ea typeface="Open Sans"/>
                          <a:cs typeface="Open Sans"/>
                          <a:sym typeface="Open Sans"/>
                        </a:rPr>
                        <a:t>Age</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solidFill>
                      <a:srgbClr val="92C7CA"/>
                    </a:solidFill>
                  </a:tcPr>
                </a:tc>
                <a:tc>
                  <a:txBody>
                    <a:bodyPr/>
                    <a:lstStyle/>
                    <a:p>
                      <a:pPr indent="0" lvl="0" marL="0" marR="0" rtl="0" algn="ctr">
                        <a:lnSpc>
                          <a:spcPct val="168000"/>
                        </a:lnSpc>
                        <a:spcBef>
                          <a:spcPts val="0"/>
                        </a:spcBef>
                        <a:spcAft>
                          <a:spcPts val="0"/>
                        </a:spcAft>
                        <a:buNone/>
                      </a:pPr>
                      <a:r>
                        <a:rPr b="1" lang="en-US" sz="2550" u="none" cap="none" strike="noStrike">
                          <a:solidFill>
                            <a:srgbClr val="1A344F"/>
                          </a:solidFill>
                          <a:latin typeface="Open Sans"/>
                          <a:ea typeface="Open Sans"/>
                          <a:cs typeface="Open Sans"/>
                          <a:sym typeface="Open Sans"/>
                        </a:rPr>
                        <a:t>Race and Ethnicity</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solidFill>
                      <a:srgbClr val="92C7CA"/>
                    </a:solidFill>
                  </a:tcPr>
                </a:tc>
                <a:tc>
                  <a:txBody>
                    <a:bodyPr/>
                    <a:lstStyle/>
                    <a:p>
                      <a:pPr indent="0" lvl="0" marL="0" marR="0" rtl="0" algn="ctr">
                        <a:lnSpc>
                          <a:spcPct val="168000"/>
                        </a:lnSpc>
                        <a:spcBef>
                          <a:spcPts val="0"/>
                        </a:spcBef>
                        <a:spcAft>
                          <a:spcPts val="0"/>
                        </a:spcAft>
                        <a:buNone/>
                      </a:pPr>
                      <a:r>
                        <a:rPr b="1" lang="en-US" sz="2550" u="none" cap="none" strike="noStrike">
                          <a:solidFill>
                            <a:srgbClr val="1A344F"/>
                          </a:solidFill>
                          <a:latin typeface="Open Sans"/>
                          <a:ea typeface="Open Sans"/>
                          <a:cs typeface="Open Sans"/>
                          <a:sym typeface="Open Sans"/>
                        </a:rPr>
                        <a:t>Disability</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solidFill>
                      <a:srgbClr val="92C7CA"/>
                    </a:solidFill>
                  </a:tcPr>
                </a:tc>
              </a:tr>
              <a:tr h="7047025">
                <a:tc>
                  <a:txBody>
                    <a:bodyPr/>
                    <a:lstStyle/>
                    <a:p>
                      <a:pPr indent="-312420" lvl="1" marL="624840" marR="0" rtl="0" algn="just">
                        <a:lnSpc>
                          <a:spcPct val="168000"/>
                        </a:lnSpc>
                        <a:spcBef>
                          <a:spcPts val="0"/>
                        </a:spcBef>
                        <a:spcAft>
                          <a:spcPts val="0"/>
                        </a:spcAft>
                        <a:buClr>
                          <a:srgbClr val="000000"/>
                        </a:buClr>
                        <a:buSzPts val="2400"/>
                        <a:buFont typeface="Arial"/>
                        <a:buChar char="•"/>
                      </a:pPr>
                      <a:r>
                        <a:rPr b="1" lang="en-US" sz="2400" u="none" cap="none" strike="noStrike">
                          <a:solidFill>
                            <a:srgbClr val="000000"/>
                          </a:solidFill>
                          <a:latin typeface="Open Sans"/>
                          <a:ea typeface="Open Sans"/>
                          <a:cs typeface="Open Sans"/>
                          <a:sym typeface="Open Sans"/>
                        </a:rPr>
                        <a:t>Refer to a person’s age only when it is relevant to the message. </a:t>
                      </a:r>
                      <a:endParaRPr sz="1100" u="none" cap="none" strike="noStrike"/>
                    </a:p>
                    <a:p>
                      <a:pPr indent="-312420" lvl="1" marL="624840" marR="0" rtl="0" algn="just">
                        <a:lnSpc>
                          <a:spcPct val="366545"/>
                        </a:lnSpc>
                        <a:spcBef>
                          <a:spcPts val="0"/>
                        </a:spcBef>
                        <a:spcAft>
                          <a:spcPts val="0"/>
                        </a:spcAft>
                        <a:buNone/>
                      </a:pPr>
                      <a:r>
                        <a:t/>
                      </a:r>
                      <a:endParaRPr sz="1100" u="none" cap="none" strike="noStrike"/>
                    </a:p>
                    <a:p>
                      <a:pPr indent="-312420" lvl="1" marL="624840" marR="0" rtl="0" algn="just">
                        <a:lnSpc>
                          <a:spcPct val="168000"/>
                        </a:lnSpc>
                        <a:spcBef>
                          <a:spcPts val="0"/>
                        </a:spcBef>
                        <a:spcAft>
                          <a:spcPts val="0"/>
                        </a:spcAft>
                        <a:buClr>
                          <a:srgbClr val="000000"/>
                        </a:buClr>
                        <a:buSzPts val="2400"/>
                        <a:buFont typeface="Arial"/>
                        <a:buChar char="•"/>
                      </a:pPr>
                      <a:r>
                        <a:rPr b="1" lang="en-US" sz="2400" u="none" cap="none" strike="noStrike">
                          <a:solidFill>
                            <a:srgbClr val="000000"/>
                          </a:solidFill>
                          <a:latin typeface="Open Sans"/>
                          <a:ea typeface="Open Sans"/>
                          <a:cs typeface="Open Sans"/>
                          <a:sym typeface="Open Sans"/>
                        </a:rPr>
                        <a:t>If you use a generic age description, ask your subjects what wording they prefer. </a:t>
                      </a:r>
                      <a:endParaRPr/>
                    </a:p>
                    <a:p>
                      <a:pPr indent="-312420" lvl="1" marL="624840" marR="0" rtl="0" algn="just">
                        <a:lnSpc>
                          <a:spcPct val="168000"/>
                        </a:lnSpc>
                        <a:spcBef>
                          <a:spcPts val="0"/>
                        </a:spcBef>
                        <a:spcAft>
                          <a:spcPts val="0"/>
                        </a:spcAft>
                        <a:buNone/>
                      </a:pPr>
                      <a:r>
                        <a:t/>
                      </a:r>
                      <a:endParaRPr b="1" sz="2400" u="none" cap="none" strike="noStrike">
                        <a:solidFill>
                          <a:srgbClr val="000000"/>
                        </a:solidFill>
                        <a:latin typeface="Open Sans"/>
                        <a:ea typeface="Open Sans"/>
                        <a:cs typeface="Open Sans"/>
                        <a:sym typeface="Open Sans"/>
                      </a:endParaRPr>
                    </a:p>
                    <a:p>
                      <a:pPr indent="-312420" lvl="1" marL="624840" marR="0" rtl="0" algn="just">
                        <a:lnSpc>
                          <a:spcPct val="168000"/>
                        </a:lnSpc>
                        <a:spcBef>
                          <a:spcPts val="0"/>
                        </a:spcBef>
                        <a:spcAft>
                          <a:spcPts val="0"/>
                        </a:spcAft>
                        <a:buClr>
                          <a:srgbClr val="000000"/>
                        </a:buClr>
                        <a:buSzPts val="2400"/>
                        <a:buFont typeface="Arial"/>
                        <a:buChar char="•"/>
                      </a:pPr>
                      <a:r>
                        <a:rPr b="1" lang="en-US" sz="2400" u="none" cap="none" strike="noStrike">
                          <a:solidFill>
                            <a:srgbClr val="000000"/>
                          </a:solidFill>
                          <a:latin typeface="Open Sans"/>
                          <a:ea typeface="Open Sans"/>
                          <a:cs typeface="Open Sans"/>
                          <a:sym typeface="Open Sans"/>
                        </a:rPr>
                        <a:t>In communications meant to represent a range of experiences or viewpoints, include people of diverse ages.</a:t>
                      </a:r>
                      <a:endParaRPr/>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c>
                  <a:txBody>
                    <a:bodyPr/>
                    <a:lstStyle/>
                    <a:p>
                      <a:pPr indent="-312420" lvl="1" marL="624840" marR="0" rtl="0" algn="just">
                        <a:lnSpc>
                          <a:spcPct val="168000"/>
                        </a:lnSpc>
                        <a:spcBef>
                          <a:spcPts val="0"/>
                        </a:spcBef>
                        <a:spcAft>
                          <a:spcPts val="0"/>
                        </a:spcAft>
                        <a:buClr>
                          <a:srgbClr val="000000"/>
                        </a:buClr>
                        <a:buSzPts val="2400"/>
                        <a:buFont typeface="Arial"/>
                        <a:buChar char="•"/>
                      </a:pPr>
                      <a:r>
                        <a:rPr b="1" lang="en-US" sz="2400" u="none" cap="none" strike="noStrike">
                          <a:solidFill>
                            <a:srgbClr val="000000"/>
                          </a:solidFill>
                          <a:latin typeface="Open Sans"/>
                          <a:ea typeface="Open Sans"/>
                          <a:cs typeface="Open Sans"/>
                          <a:sym typeface="Open Sans"/>
                        </a:rPr>
                        <a:t>Be sure your words do not patronize or give token attention to members of racial or ethnic groups.</a:t>
                      </a:r>
                      <a:endParaRPr sz="1100" u="none" cap="none" strike="noStrike"/>
                    </a:p>
                    <a:p>
                      <a:pPr indent="-312420" lvl="1" marL="624840" marR="0" rtl="0" algn="just">
                        <a:lnSpc>
                          <a:spcPct val="366545"/>
                        </a:lnSpc>
                        <a:spcBef>
                          <a:spcPts val="0"/>
                        </a:spcBef>
                        <a:spcAft>
                          <a:spcPts val="0"/>
                        </a:spcAft>
                        <a:buNone/>
                      </a:pPr>
                      <a:r>
                        <a:t/>
                      </a:r>
                      <a:endParaRPr sz="1100" u="none" cap="none" strike="noStrike"/>
                    </a:p>
                    <a:p>
                      <a:pPr indent="-312420" lvl="1" marL="624840" marR="0" rtl="0" algn="just">
                        <a:lnSpc>
                          <a:spcPct val="168000"/>
                        </a:lnSpc>
                        <a:spcBef>
                          <a:spcPts val="0"/>
                        </a:spcBef>
                        <a:spcAft>
                          <a:spcPts val="0"/>
                        </a:spcAft>
                        <a:buClr>
                          <a:srgbClr val="000000"/>
                        </a:buClr>
                        <a:buSzPts val="2400"/>
                        <a:buFont typeface="Arial"/>
                        <a:buChar char="•"/>
                      </a:pPr>
                      <a:r>
                        <a:rPr b="1" lang="en-US" sz="2400" u="none" cap="none" strike="noStrike">
                          <a:solidFill>
                            <a:srgbClr val="000000"/>
                          </a:solidFill>
                          <a:latin typeface="Open Sans"/>
                          <a:ea typeface="Open Sans"/>
                          <a:cs typeface="Open Sans"/>
                          <a:sym typeface="Open Sans"/>
                        </a:rPr>
                        <a:t>Stay attuned to the current terminology by which racial and ethnic groups refer to themselves.</a:t>
                      </a:r>
                      <a:endParaRPr/>
                    </a:p>
                    <a:p>
                      <a:pPr indent="-312420" lvl="1" marL="624840" marR="0" rtl="0" algn="just">
                        <a:lnSpc>
                          <a:spcPct val="168000"/>
                        </a:lnSpc>
                        <a:spcBef>
                          <a:spcPts val="0"/>
                        </a:spcBef>
                        <a:spcAft>
                          <a:spcPts val="0"/>
                        </a:spcAft>
                        <a:buNone/>
                      </a:pPr>
                      <a:r>
                        <a:t/>
                      </a:r>
                      <a:endParaRPr b="1" sz="2400" u="none" cap="none" strike="noStrike">
                        <a:solidFill>
                          <a:srgbClr val="000000"/>
                        </a:solidFill>
                        <a:latin typeface="Open Sans"/>
                        <a:ea typeface="Open Sans"/>
                        <a:cs typeface="Open Sans"/>
                        <a:sym typeface="Open Sans"/>
                      </a:endParaRPr>
                    </a:p>
                    <a:p>
                      <a:pPr indent="-312420" lvl="1" marL="624840" marR="0" rtl="0" algn="just">
                        <a:lnSpc>
                          <a:spcPct val="168000"/>
                        </a:lnSpc>
                        <a:spcBef>
                          <a:spcPts val="0"/>
                        </a:spcBef>
                        <a:spcAft>
                          <a:spcPts val="0"/>
                        </a:spcAft>
                        <a:buClr>
                          <a:srgbClr val="000000"/>
                        </a:buClr>
                        <a:buSzPts val="2400"/>
                        <a:buFont typeface="Arial"/>
                        <a:buChar char="•"/>
                      </a:pPr>
                      <a:r>
                        <a:rPr b="1" lang="en-US" sz="2400" u="none" cap="none" strike="noStrike">
                          <a:solidFill>
                            <a:srgbClr val="000000"/>
                          </a:solidFill>
                          <a:latin typeface="Open Sans"/>
                          <a:ea typeface="Open Sans"/>
                          <a:cs typeface="Open Sans"/>
                          <a:sym typeface="Open Sans"/>
                        </a:rPr>
                        <a:t>Be sensitive to religion as well when referring to various ethnic groups.</a:t>
                      </a:r>
                      <a:endParaRPr/>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c>
                  <a:txBody>
                    <a:bodyPr/>
                    <a:lstStyle/>
                    <a:p>
                      <a:pPr indent="-312420" lvl="1" marL="624840" marR="0" rtl="0" algn="just">
                        <a:lnSpc>
                          <a:spcPct val="168000"/>
                        </a:lnSpc>
                        <a:spcBef>
                          <a:spcPts val="0"/>
                        </a:spcBef>
                        <a:spcAft>
                          <a:spcPts val="0"/>
                        </a:spcAft>
                        <a:buClr>
                          <a:srgbClr val="000000"/>
                        </a:buClr>
                        <a:buSzPts val="2400"/>
                        <a:buFont typeface="Arial"/>
                        <a:buChar char="•"/>
                      </a:pPr>
                      <a:r>
                        <a:rPr b="1" lang="en-US" sz="2400" u="none" cap="none" strike="noStrike">
                          <a:solidFill>
                            <a:srgbClr val="000000"/>
                          </a:solidFill>
                          <a:latin typeface="Open Sans"/>
                          <a:ea typeface="Open Sans"/>
                          <a:cs typeface="Open Sans"/>
                          <a:sym typeface="Open Sans"/>
                        </a:rPr>
                        <a:t>The terms </a:t>
                      </a:r>
                      <a:r>
                        <a:rPr b="1" i="1" lang="en-US" sz="2400" u="none" cap="none" strike="noStrike">
                          <a:solidFill>
                            <a:srgbClr val="000000"/>
                          </a:solidFill>
                          <a:latin typeface="Open Sans"/>
                          <a:ea typeface="Open Sans"/>
                          <a:cs typeface="Open Sans"/>
                          <a:sym typeface="Open Sans"/>
                        </a:rPr>
                        <a:t>impairment, disability</a:t>
                      </a:r>
                      <a:r>
                        <a:rPr b="1" lang="en-US" sz="2400" u="none" cap="none" strike="noStrike">
                          <a:solidFill>
                            <a:srgbClr val="000000"/>
                          </a:solidFill>
                          <a:latin typeface="Open Sans"/>
                          <a:ea typeface="Open Sans"/>
                          <a:cs typeface="Open Sans"/>
                          <a:sym typeface="Open Sans"/>
                        </a:rPr>
                        <a:t>, and </a:t>
                      </a:r>
                      <a:r>
                        <a:rPr b="1" i="1" lang="en-US" sz="2400" u="none" cap="none" strike="noStrike">
                          <a:solidFill>
                            <a:srgbClr val="000000"/>
                          </a:solidFill>
                          <a:latin typeface="Open Sans"/>
                          <a:ea typeface="Open Sans"/>
                          <a:cs typeface="Open Sans"/>
                          <a:sym typeface="Open Sans"/>
                        </a:rPr>
                        <a:t>handicap</a:t>
                      </a:r>
                      <a:r>
                        <a:rPr b="1" lang="en-US" sz="2400" u="none" cap="none" strike="noStrike">
                          <a:solidFill>
                            <a:srgbClr val="000000"/>
                          </a:solidFill>
                          <a:latin typeface="Open Sans"/>
                          <a:ea typeface="Open Sans"/>
                          <a:cs typeface="Open Sans"/>
                          <a:sym typeface="Open Sans"/>
                        </a:rPr>
                        <a:t> are not synonymous. Be sensitive in using each.</a:t>
                      </a:r>
                      <a:endParaRPr sz="1100" u="none" cap="none" strike="noStrike"/>
                    </a:p>
                    <a:p>
                      <a:pPr indent="-312420" lvl="1" marL="624840" marR="0" rtl="0" algn="just">
                        <a:lnSpc>
                          <a:spcPct val="366545"/>
                        </a:lnSpc>
                        <a:spcBef>
                          <a:spcPts val="0"/>
                        </a:spcBef>
                        <a:spcAft>
                          <a:spcPts val="0"/>
                        </a:spcAft>
                        <a:buNone/>
                      </a:pPr>
                      <a:r>
                        <a:t/>
                      </a:r>
                      <a:endParaRPr sz="1100" u="none" cap="none" strike="noStrike"/>
                    </a:p>
                    <a:p>
                      <a:pPr indent="-312420" lvl="1" marL="624840" marR="0" rtl="0" algn="just">
                        <a:lnSpc>
                          <a:spcPct val="168000"/>
                        </a:lnSpc>
                        <a:spcBef>
                          <a:spcPts val="0"/>
                        </a:spcBef>
                        <a:spcAft>
                          <a:spcPts val="0"/>
                        </a:spcAft>
                        <a:buClr>
                          <a:srgbClr val="000000"/>
                        </a:buClr>
                        <a:buSzPts val="2400"/>
                        <a:buFont typeface="Arial"/>
                        <a:buChar char="•"/>
                      </a:pPr>
                      <a:r>
                        <a:rPr b="1" lang="en-US" sz="2400" u="none" cap="none" strike="noStrike">
                          <a:solidFill>
                            <a:srgbClr val="000000"/>
                          </a:solidFill>
                          <a:latin typeface="Open Sans"/>
                          <a:ea typeface="Open Sans"/>
                          <a:cs typeface="Open Sans"/>
                          <a:sym typeface="Open Sans"/>
                        </a:rPr>
                        <a:t>Put people first, not their disabilities.</a:t>
                      </a:r>
                      <a:endParaRPr/>
                    </a:p>
                    <a:p>
                      <a:pPr indent="-312420" lvl="1" marL="624840" marR="0" rtl="0" algn="just">
                        <a:lnSpc>
                          <a:spcPct val="168000"/>
                        </a:lnSpc>
                        <a:spcBef>
                          <a:spcPts val="0"/>
                        </a:spcBef>
                        <a:spcAft>
                          <a:spcPts val="0"/>
                        </a:spcAft>
                        <a:buNone/>
                      </a:pPr>
                      <a:r>
                        <a:t/>
                      </a:r>
                      <a:endParaRPr b="1" sz="2400" u="none" cap="none" strike="noStrike">
                        <a:solidFill>
                          <a:srgbClr val="000000"/>
                        </a:solidFill>
                        <a:latin typeface="Open Sans"/>
                        <a:ea typeface="Open Sans"/>
                        <a:cs typeface="Open Sans"/>
                        <a:sym typeface="Open Sans"/>
                      </a:endParaRPr>
                    </a:p>
                    <a:p>
                      <a:pPr indent="-312420" lvl="1" marL="624840" marR="0" rtl="0" algn="just">
                        <a:lnSpc>
                          <a:spcPct val="168000"/>
                        </a:lnSpc>
                        <a:spcBef>
                          <a:spcPts val="0"/>
                        </a:spcBef>
                        <a:spcAft>
                          <a:spcPts val="0"/>
                        </a:spcAft>
                        <a:buClr>
                          <a:srgbClr val="000000"/>
                        </a:buClr>
                        <a:buSzPts val="2400"/>
                        <a:buFont typeface="Arial"/>
                        <a:buChar char="•"/>
                      </a:pPr>
                      <a:r>
                        <a:rPr b="1" lang="en-US" sz="2400" u="none" cap="none" strike="noStrike">
                          <a:solidFill>
                            <a:srgbClr val="000000"/>
                          </a:solidFill>
                          <a:latin typeface="Open Sans"/>
                          <a:ea typeface="Open Sans"/>
                          <a:cs typeface="Open Sans"/>
                          <a:sym typeface="Open Sans"/>
                        </a:rPr>
                        <a:t>Avoid language that portrays people with disabilities as either unfortunate helpless victims or—at the other extreme—as courageous superhumans.</a:t>
                      </a:r>
                      <a:endParaRPr/>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7"/>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0097B2"/>
              </a:gs>
              <a:gs pos="100000">
                <a:srgbClr val="7ED957"/>
              </a:gs>
            </a:gsLst>
            <a:lin ang="0" scaled="0"/>
          </a:gradFill>
          <a:ln>
            <a:noFill/>
          </a:ln>
        </p:spPr>
      </p:sp>
      <p:grpSp>
        <p:nvGrpSpPr>
          <p:cNvPr id="447" name="Google Shape;447;p27"/>
          <p:cNvGrpSpPr/>
          <p:nvPr/>
        </p:nvGrpSpPr>
        <p:grpSpPr>
          <a:xfrm>
            <a:off x="2840163" y="7227228"/>
            <a:ext cx="12762739" cy="1700343"/>
            <a:chOff x="0" y="0"/>
            <a:chExt cx="17016985" cy="2267124"/>
          </a:xfrm>
        </p:grpSpPr>
        <p:sp>
          <p:nvSpPr>
            <p:cNvPr id="448" name="Google Shape;448;p27"/>
            <p:cNvSpPr/>
            <p:nvPr/>
          </p:nvSpPr>
          <p:spPr>
            <a:xfrm>
              <a:off x="7049" y="9479"/>
              <a:ext cx="17002854" cy="2248114"/>
            </a:xfrm>
            <a:custGeom>
              <a:rect b="b" l="l" r="r" t="t"/>
              <a:pathLst>
                <a:path extrusionOk="0" h="2248114" w="17002854">
                  <a:moveTo>
                    <a:pt x="0" y="0"/>
                  </a:moveTo>
                  <a:lnTo>
                    <a:pt x="17002854" y="0"/>
                  </a:lnTo>
                  <a:lnTo>
                    <a:pt x="17002854" y="2248115"/>
                  </a:lnTo>
                  <a:lnTo>
                    <a:pt x="0" y="2248115"/>
                  </a:lnTo>
                  <a:close/>
                </a:path>
              </a:pathLst>
            </a:custGeom>
            <a:solidFill>
              <a:srgbClr val="92C7CA"/>
            </a:solidFill>
            <a:ln>
              <a:noFill/>
            </a:ln>
          </p:spPr>
        </p:sp>
        <p:sp>
          <p:nvSpPr>
            <p:cNvPr id="449" name="Google Shape;449;p27"/>
            <p:cNvSpPr/>
            <p:nvPr/>
          </p:nvSpPr>
          <p:spPr>
            <a:xfrm>
              <a:off x="0" y="0"/>
              <a:ext cx="17016952" cy="2267073"/>
            </a:xfrm>
            <a:custGeom>
              <a:rect b="b" l="l" r="r" t="t"/>
              <a:pathLst>
                <a:path extrusionOk="0" h="2267073" w="17016952">
                  <a:moveTo>
                    <a:pt x="7049" y="0"/>
                  </a:moveTo>
                  <a:lnTo>
                    <a:pt x="17009903" y="0"/>
                  </a:lnTo>
                  <a:cubicBezTo>
                    <a:pt x="17013757" y="0"/>
                    <a:pt x="17016952" y="4297"/>
                    <a:pt x="17016952" y="9479"/>
                  </a:cubicBezTo>
                  <a:lnTo>
                    <a:pt x="17016952" y="2257594"/>
                  </a:lnTo>
                  <a:cubicBezTo>
                    <a:pt x="17016952" y="2262776"/>
                    <a:pt x="17013757" y="2267073"/>
                    <a:pt x="17009903" y="2267073"/>
                  </a:cubicBezTo>
                  <a:lnTo>
                    <a:pt x="7049" y="2267073"/>
                  </a:lnTo>
                  <a:cubicBezTo>
                    <a:pt x="3196" y="2267073"/>
                    <a:pt x="0" y="2262776"/>
                    <a:pt x="0" y="2257594"/>
                  </a:cubicBezTo>
                  <a:lnTo>
                    <a:pt x="0" y="9479"/>
                  </a:lnTo>
                  <a:cubicBezTo>
                    <a:pt x="0" y="4297"/>
                    <a:pt x="3196" y="0"/>
                    <a:pt x="7049" y="0"/>
                  </a:cubicBezTo>
                  <a:moveTo>
                    <a:pt x="7049" y="18959"/>
                  </a:moveTo>
                  <a:lnTo>
                    <a:pt x="7049" y="9479"/>
                  </a:lnTo>
                  <a:lnTo>
                    <a:pt x="14098" y="9479"/>
                  </a:lnTo>
                  <a:lnTo>
                    <a:pt x="14098" y="2257594"/>
                  </a:lnTo>
                  <a:lnTo>
                    <a:pt x="7049" y="2257594"/>
                  </a:lnTo>
                  <a:lnTo>
                    <a:pt x="7049" y="2248114"/>
                  </a:lnTo>
                  <a:lnTo>
                    <a:pt x="17009903" y="2248114"/>
                  </a:lnTo>
                  <a:lnTo>
                    <a:pt x="17009903" y="2257594"/>
                  </a:lnTo>
                  <a:lnTo>
                    <a:pt x="17002854" y="2257594"/>
                  </a:lnTo>
                  <a:lnTo>
                    <a:pt x="17002854" y="9479"/>
                  </a:lnTo>
                  <a:lnTo>
                    <a:pt x="17009903" y="9479"/>
                  </a:lnTo>
                  <a:lnTo>
                    <a:pt x="17009903" y="18959"/>
                  </a:lnTo>
                  <a:lnTo>
                    <a:pt x="7049" y="18959"/>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txBox="1"/>
            <p:nvPr/>
          </p:nvSpPr>
          <p:spPr>
            <a:xfrm>
              <a:off x="0" y="0"/>
              <a:ext cx="17016985" cy="2267124"/>
            </a:xfrm>
            <a:prstGeom prst="rect">
              <a:avLst/>
            </a:prstGeom>
            <a:noFill/>
            <a:ln>
              <a:noFill/>
            </a:ln>
          </p:spPr>
          <p:txBody>
            <a:bodyPr anchorCtr="0" anchor="ctr" bIns="50800" lIns="50800" spcFirstLastPara="1" rIns="50800" wrap="square" tIns="50800">
              <a:noAutofit/>
            </a:bodyPr>
            <a:lstStyle/>
            <a:p>
              <a:pPr indent="0" lvl="0" marL="0" marR="0" rtl="0" algn="l">
                <a:lnSpc>
                  <a:spcPct val="120000"/>
                </a:lnSpc>
                <a:spcBef>
                  <a:spcPts val="0"/>
                </a:spcBef>
                <a:spcAft>
                  <a:spcPts val="0"/>
                </a:spcAft>
                <a:buNone/>
              </a:pPr>
              <a:r>
                <a:rPr b="1" i="1" lang="en-US" sz="4500" u="none" cap="none" strike="noStrike">
                  <a:solidFill>
                    <a:srgbClr val="221F30"/>
                  </a:solidFill>
                  <a:latin typeface="Open Sans"/>
                  <a:ea typeface="Open Sans"/>
                  <a:cs typeface="Open Sans"/>
                  <a:sym typeface="Open Sans"/>
                </a:rPr>
                <a:t>Have you seen the new student? I heard he’s a Mohammedan.</a:t>
              </a:r>
              <a:endParaRPr/>
            </a:p>
          </p:txBody>
        </p:sp>
      </p:grpSp>
      <p:sp>
        <p:nvSpPr>
          <p:cNvPr id="451" name="Google Shape;451;p27"/>
          <p:cNvSpPr/>
          <p:nvPr/>
        </p:nvSpPr>
        <p:spPr>
          <a:xfrm>
            <a:off x="1081848" y="4424122"/>
            <a:ext cx="1758315" cy="1758315"/>
          </a:xfrm>
          <a:custGeom>
            <a:rect b="b" l="l" r="r" t="t"/>
            <a:pathLst>
              <a:path extrusionOk="0" h="1758315" w="1758315">
                <a:moveTo>
                  <a:pt x="0" y="0"/>
                </a:moveTo>
                <a:lnTo>
                  <a:pt x="1758315" y="0"/>
                </a:lnTo>
                <a:lnTo>
                  <a:pt x="1758315" y="1758315"/>
                </a:lnTo>
                <a:lnTo>
                  <a:pt x="0" y="1758315"/>
                </a:lnTo>
                <a:lnTo>
                  <a:pt x="0" y="0"/>
                </a:lnTo>
                <a:close/>
              </a:path>
            </a:pathLst>
          </a:custGeom>
          <a:blipFill rotWithShape="1">
            <a:blip r:embed="rId3">
              <a:alphaModFix/>
            </a:blip>
            <a:stretch>
              <a:fillRect b="0" l="0" r="0" t="0"/>
            </a:stretch>
          </a:blipFill>
          <a:ln>
            <a:noFill/>
          </a:ln>
        </p:spPr>
      </p:sp>
      <p:sp>
        <p:nvSpPr>
          <p:cNvPr id="452" name="Google Shape;452;p27"/>
          <p:cNvSpPr txBox="1"/>
          <p:nvPr/>
        </p:nvSpPr>
        <p:spPr>
          <a:xfrm>
            <a:off x="3230302" y="4319347"/>
            <a:ext cx="14028998" cy="1897800"/>
          </a:xfrm>
          <a:prstGeom prst="rect">
            <a:avLst/>
          </a:prstGeom>
          <a:noFill/>
          <a:ln>
            <a:noFill/>
          </a:ln>
        </p:spPr>
        <p:txBody>
          <a:bodyPr anchorCtr="0" anchor="t" bIns="0" lIns="0" spcFirstLastPara="1" rIns="0" wrap="square" tIns="0">
            <a:spAutoFit/>
          </a:bodyPr>
          <a:lstStyle/>
          <a:p>
            <a:pPr indent="0" lvl="0" marL="0" marR="0" rtl="0" algn="just">
              <a:lnSpc>
                <a:spcPct val="137999"/>
              </a:lnSpc>
              <a:spcBef>
                <a:spcPts val="0"/>
              </a:spcBef>
              <a:spcAft>
                <a:spcPts val="0"/>
              </a:spcAft>
              <a:buNone/>
            </a:pPr>
            <a:r>
              <a:rPr b="0" i="0" lang="en-US" sz="5529" u="none" cap="none" strike="noStrike">
                <a:solidFill>
                  <a:srgbClr val="000000"/>
                </a:solidFill>
                <a:latin typeface="Alice"/>
                <a:ea typeface="Alice"/>
                <a:cs typeface="Alice"/>
                <a:sym typeface="Alice"/>
              </a:rPr>
              <a:t>Use names or labels that individuals or groups choose for themselves.</a:t>
            </a:r>
            <a:endParaRPr/>
          </a:p>
        </p:txBody>
      </p:sp>
      <p:sp>
        <p:nvSpPr>
          <p:cNvPr id="453" name="Google Shape;453;p27"/>
          <p:cNvSpPr txBox="1"/>
          <p:nvPr/>
        </p:nvSpPr>
        <p:spPr>
          <a:xfrm>
            <a:off x="2036401" y="2776565"/>
            <a:ext cx="15222899" cy="908291"/>
          </a:xfrm>
          <a:prstGeom prst="rect">
            <a:avLst/>
          </a:prstGeom>
          <a:noFill/>
          <a:ln>
            <a:noFill/>
          </a:ln>
        </p:spPr>
        <p:txBody>
          <a:bodyPr anchorCtr="0" anchor="t" bIns="0" lIns="0" spcFirstLastPara="1" rIns="0" wrap="square" tIns="0">
            <a:spAutoFit/>
          </a:bodyPr>
          <a:lstStyle/>
          <a:p>
            <a:pPr indent="0" lvl="0" marL="0" marR="0" rtl="0" algn="l">
              <a:lnSpc>
                <a:spcPct val="107994"/>
              </a:lnSpc>
              <a:spcBef>
                <a:spcPts val="0"/>
              </a:spcBef>
              <a:spcAft>
                <a:spcPts val="0"/>
              </a:spcAft>
              <a:buNone/>
            </a:pPr>
            <a:r>
              <a:rPr b="0" i="0" lang="en-US" sz="6517" u="none" cap="none" strike="noStrike">
                <a:solidFill>
                  <a:srgbClr val="1A344F"/>
                </a:solidFill>
                <a:latin typeface="Anton"/>
                <a:ea typeface="Anton"/>
                <a:cs typeface="Anton"/>
                <a:sym typeface="Anton"/>
              </a:rPr>
              <a:t>Tips to Ensure the Use of Unbiased Language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28"/>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0097B2"/>
              </a:gs>
              <a:gs pos="100000">
                <a:srgbClr val="7ED957"/>
              </a:gs>
            </a:gsLst>
            <a:lin ang="0" scaled="0"/>
          </a:gradFill>
          <a:ln>
            <a:noFill/>
          </a:ln>
        </p:spPr>
      </p:sp>
      <p:grpSp>
        <p:nvGrpSpPr>
          <p:cNvPr id="463" name="Google Shape;463;p28"/>
          <p:cNvGrpSpPr/>
          <p:nvPr/>
        </p:nvGrpSpPr>
        <p:grpSpPr>
          <a:xfrm>
            <a:off x="2441416" y="6220947"/>
            <a:ext cx="13846589" cy="2386173"/>
            <a:chOff x="0" y="0"/>
            <a:chExt cx="18462118" cy="3181564"/>
          </a:xfrm>
        </p:grpSpPr>
        <p:sp>
          <p:nvSpPr>
            <p:cNvPr id="464" name="Google Shape;464;p28"/>
            <p:cNvSpPr/>
            <p:nvPr/>
          </p:nvSpPr>
          <p:spPr>
            <a:xfrm>
              <a:off x="8252" y="11325"/>
              <a:ext cx="18445603" cy="3158921"/>
            </a:xfrm>
            <a:custGeom>
              <a:rect b="b" l="l" r="r" t="t"/>
              <a:pathLst>
                <a:path extrusionOk="0" h="3158921" w="18445603">
                  <a:moveTo>
                    <a:pt x="0" y="0"/>
                  </a:moveTo>
                  <a:lnTo>
                    <a:pt x="18445603" y="0"/>
                  </a:lnTo>
                  <a:lnTo>
                    <a:pt x="18445603" y="3158921"/>
                  </a:lnTo>
                  <a:lnTo>
                    <a:pt x="0" y="3158921"/>
                  </a:lnTo>
                  <a:close/>
                </a:path>
              </a:pathLst>
            </a:custGeom>
            <a:solidFill>
              <a:srgbClr val="92C7CA"/>
            </a:solidFill>
            <a:ln>
              <a:noFill/>
            </a:ln>
          </p:spPr>
        </p:sp>
        <p:sp>
          <p:nvSpPr>
            <p:cNvPr id="465" name="Google Shape;465;p28"/>
            <p:cNvSpPr/>
            <p:nvPr/>
          </p:nvSpPr>
          <p:spPr>
            <a:xfrm>
              <a:off x="0" y="0"/>
              <a:ext cx="18462106" cy="3181564"/>
            </a:xfrm>
            <a:custGeom>
              <a:rect b="b" l="l" r="r" t="t"/>
              <a:pathLst>
                <a:path extrusionOk="0" h="3181564" w="18462106">
                  <a:moveTo>
                    <a:pt x="8252" y="0"/>
                  </a:moveTo>
                  <a:lnTo>
                    <a:pt x="18453855" y="0"/>
                  </a:lnTo>
                  <a:cubicBezTo>
                    <a:pt x="18458365" y="0"/>
                    <a:pt x="18462106" y="5134"/>
                    <a:pt x="18462106" y="11325"/>
                  </a:cubicBezTo>
                  <a:lnTo>
                    <a:pt x="18462106" y="3170246"/>
                  </a:lnTo>
                  <a:cubicBezTo>
                    <a:pt x="18462106" y="3176437"/>
                    <a:pt x="18458365" y="3181564"/>
                    <a:pt x="18453855" y="3181564"/>
                  </a:cubicBezTo>
                  <a:lnTo>
                    <a:pt x="8252" y="3181564"/>
                  </a:lnTo>
                  <a:cubicBezTo>
                    <a:pt x="3741" y="3181564"/>
                    <a:pt x="0" y="3176437"/>
                    <a:pt x="0" y="3170246"/>
                  </a:cubicBezTo>
                  <a:lnTo>
                    <a:pt x="0" y="11325"/>
                  </a:lnTo>
                  <a:cubicBezTo>
                    <a:pt x="0" y="5134"/>
                    <a:pt x="3741" y="0"/>
                    <a:pt x="8252" y="0"/>
                  </a:cubicBezTo>
                  <a:moveTo>
                    <a:pt x="8252" y="22650"/>
                  </a:moveTo>
                  <a:lnTo>
                    <a:pt x="8252" y="11325"/>
                  </a:lnTo>
                  <a:lnTo>
                    <a:pt x="16503" y="11325"/>
                  </a:lnTo>
                  <a:lnTo>
                    <a:pt x="16503" y="3170246"/>
                  </a:lnTo>
                  <a:lnTo>
                    <a:pt x="8252" y="3170246"/>
                  </a:lnTo>
                  <a:lnTo>
                    <a:pt x="8252" y="3158921"/>
                  </a:lnTo>
                  <a:lnTo>
                    <a:pt x="18453855" y="3158921"/>
                  </a:lnTo>
                  <a:lnTo>
                    <a:pt x="18453855" y="3170246"/>
                  </a:lnTo>
                  <a:lnTo>
                    <a:pt x="18445603" y="3170246"/>
                  </a:lnTo>
                  <a:lnTo>
                    <a:pt x="18445603" y="11325"/>
                  </a:lnTo>
                  <a:lnTo>
                    <a:pt x="18453855" y="11325"/>
                  </a:lnTo>
                  <a:lnTo>
                    <a:pt x="18453855" y="22650"/>
                  </a:lnTo>
                  <a:lnTo>
                    <a:pt x="8252" y="2265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txBox="1"/>
            <p:nvPr/>
          </p:nvSpPr>
          <p:spPr>
            <a:xfrm>
              <a:off x="0" y="0"/>
              <a:ext cx="18462118" cy="3181524"/>
            </a:xfrm>
            <a:prstGeom prst="rect">
              <a:avLst/>
            </a:prstGeom>
            <a:noFill/>
            <a:ln>
              <a:noFill/>
            </a:ln>
          </p:spPr>
          <p:txBody>
            <a:bodyPr anchorCtr="0" anchor="ctr" bIns="50800" lIns="50800" spcFirstLastPara="1" rIns="50800" wrap="square" tIns="50800">
              <a:noAutofit/>
            </a:bodyPr>
            <a:lstStyle/>
            <a:p>
              <a:pPr indent="0" lvl="0" marL="0" marR="0" rtl="0" algn="l">
                <a:lnSpc>
                  <a:spcPct val="120000"/>
                </a:lnSpc>
                <a:spcBef>
                  <a:spcPts val="0"/>
                </a:spcBef>
                <a:spcAft>
                  <a:spcPts val="0"/>
                </a:spcAft>
                <a:buNone/>
              </a:pPr>
              <a:r>
                <a:rPr b="1" i="1" lang="en-US" sz="4500" u="none" cap="none" strike="noStrike">
                  <a:solidFill>
                    <a:srgbClr val="1A344F"/>
                  </a:solidFill>
                  <a:latin typeface="Open Sans"/>
                  <a:ea typeface="Open Sans"/>
                  <a:cs typeface="Open Sans"/>
                  <a:sym typeface="Open Sans"/>
                </a:rPr>
                <a:t>The senior citizen complained to the cashier about the defective item she bought a day ago. </a:t>
              </a:r>
              <a:endParaRPr/>
            </a:p>
          </p:txBody>
        </p:sp>
      </p:grpSp>
      <p:sp>
        <p:nvSpPr>
          <p:cNvPr id="467" name="Google Shape;467;p28"/>
          <p:cNvSpPr/>
          <p:nvPr/>
        </p:nvSpPr>
        <p:spPr>
          <a:xfrm>
            <a:off x="2441416" y="3515533"/>
            <a:ext cx="1901605" cy="1901605"/>
          </a:xfrm>
          <a:custGeom>
            <a:rect b="b" l="l" r="r" t="t"/>
            <a:pathLst>
              <a:path extrusionOk="0" h="1901605" w="1901605">
                <a:moveTo>
                  <a:pt x="0" y="0"/>
                </a:moveTo>
                <a:lnTo>
                  <a:pt x="1901605" y="0"/>
                </a:lnTo>
                <a:lnTo>
                  <a:pt x="1901605" y="1901605"/>
                </a:lnTo>
                <a:lnTo>
                  <a:pt x="0" y="1901605"/>
                </a:lnTo>
                <a:lnTo>
                  <a:pt x="0" y="0"/>
                </a:lnTo>
                <a:close/>
              </a:path>
            </a:pathLst>
          </a:custGeom>
          <a:blipFill rotWithShape="1">
            <a:blip r:embed="rId3">
              <a:alphaModFix/>
            </a:blip>
            <a:stretch>
              <a:fillRect b="0" l="0" r="0" t="0"/>
            </a:stretch>
          </a:blipFill>
          <a:ln>
            <a:noFill/>
          </a:ln>
        </p:spPr>
      </p:sp>
      <p:sp>
        <p:nvSpPr>
          <p:cNvPr id="468" name="Google Shape;468;p28"/>
          <p:cNvSpPr txBox="1"/>
          <p:nvPr/>
        </p:nvSpPr>
        <p:spPr>
          <a:xfrm>
            <a:off x="4821196" y="3420283"/>
            <a:ext cx="11466809" cy="2800664"/>
          </a:xfrm>
          <a:prstGeom prst="rect">
            <a:avLst/>
          </a:prstGeom>
          <a:noFill/>
          <a:ln>
            <a:noFill/>
          </a:ln>
        </p:spPr>
        <p:txBody>
          <a:bodyPr anchorCtr="0" anchor="t" bIns="0" lIns="0" spcFirstLastPara="1" rIns="0" wrap="square" tIns="0">
            <a:spAutoFit/>
          </a:bodyPr>
          <a:lstStyle/>
          <a:p>
            <a:pPr indent="0" lvl="0" marL="0" marR="0" rtl="0" algn="just">
              <a:lnSpc>
                <a:spcPct val="138022"/>
              </a:lnSpc>
              <a:spcBef>
                <a:spcPts val="0"/>
              </a:spcBef>
              <a:spcAft>
                <a:spcPts val="0"/>
              </a:spcAft>
              <a:buNone/>
            </a:pPr>
            <a:r>
              <a:rPr b="0" i="0" lang="en-US" sz="5402" u="none" cap="none" strike="noStrike">
                <a:solidFill>
                  <a:srgbClr val="000000"/>
                </a:solidFill>
                <a:latin typeface="Alice"/>
                <a:ea typeface="Alice"/>
                <a:cs typeface="Alice"/>
                <a:sym typeface="Alice"/>
              </a:rPr>
              <a:t>Do not mention group membership unnecessarily.</a:t>
            </a:r>
            <a:endParaRPr/>
          </a:p>
          <a:p>
            <a:pPr indent="0" lvl="0" marL="0" marR="0" rtl="0" algn="l">
              <a:lnSpc>
                <a:spcPct val="138022"/>
              </a:lnSpc>
              <a:spcBef>
                <a:spcPts val="0"/>
              </a:spcBef>
              <a:spcAft>
                <a:spcPts val="0"/>
              </a:spcAft>
              <a:buNone/>
            </a:pPr>
            <a:r>
              <a:t/>
            </a:r>
            <a:endParaRPr b="0" i="0" sz="5402" u="none" cap="none" strike="noStrike">
              <a:solidFill>
                <a:srgbClr val="000000"/>
              </a:solidFill>
              <a:latin typeface="Alice"/>
              <a:ea typeface="Alice"/>
              <a:cs typeface="Alice"/>
              <a:sym typeface="Alic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29"/>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0097B2"/>
              </a:gs>
              <a:gs pos="100000">
                <a:srgbClr val="7ED957"/>
              </a:gs>
            </a:gsLst>
            <a:lin ang="0" scaled="0"/>
          </a:gradFill>
          <a:ln>
            <a:noFill/>
          </a:ln>
        </p:spPr>
      </p:sp>
      <p:grpSp>
        <p:nvGrpSpPr>
          <p:cNvPr id="478" name="Google Shape;478;p29"/>
          <p:cNvGrpSpPr/>
          <p:nvPr/>
        </p:nvGrpSpPr>
        <p:grpSpPr>
          <a:xfrm>
            <a:off x="3210387" y="6573724"/>
            <a:ext cx="13080184" cy="1870088"/>
            <a:chOff x="0" y="0"/>
            <a:chExt cx="17440246" cy="2493450"/>
          </a:xfrm>
        </p:grpSpPr>
        <p:sp>
          <p:nvSpPr>
            <p:cNvPr id="479" name="Google Shape;479;p29"/>
            <p:cNvSpPr/>
            <p:nvPr/>
          </p:nvSpPr>
          <p:spPr>
            <a:xfrm>
              <a:off x="7564" y="9525"/>
              <a:ext cx="17425108" cy="2474341"/>
            </a:xfrm>
            <a:custGeom>
              <a:rect b="b" l="l" r="r" t="t"/>
              <a:pathLst>
                <a:path extrusionOk="0" h="2474341" w="17425108">
                  <a:moveTo>
                    <a:pt x="0" y="0"/>
                  </a:moveTo>
                  <a:lnTo>
                    <a:pt x="17425108" y="0"/>
                  </a:lnTo>
                  <a:lnTo>
                    <a:pt x="17425108" y="2474341"/>
                  </a:lnTo>
                  <a:lnTo>
                    <a:pt x="0" y="2474341"/>
                  </a:lnTo>
                  <a:close/>
                </a:path>
              </a:pathLst>
            </a:custGeom>
            <a:solidFill>
              <a:srgbClr val="92C7CA"/>
            </a:solidFill>
            <a:ln>
              <a:noFill/>
            </a:ln>
          </p:spPr>
        </p:sp>
        <p:sp>
          <p:nvSpPr>
            <p:cNvPr id="480" name="Google Shape;480;p29"/>
            <p:cNvSpPr/>
            <p:nvPr/>
          </p:nvSpPr>
          <p:spPr>
            <a:xfrm>
              <a:off x="0" y="0"/>
              <a:ext cx="17440246" cy="2493391"/>
            </a:xfrm>
            <a:custGeom>
              <a:rect b="b" l="l" r="r" t="t"/>
              <a:pathLst>
                <a:path extrusionOk="0" h="2493391" w="17440246">
                  <a:moveTo>
                    <a:pt x="7564" y="0"/>
                  </a:moveTo>
                  <a:lnTo>
                    <a:pt x="17432672" y="0"/>
                  </a:lnTo>
                  <a:cubicBezTo>
                    <a:pt x="17436809" y="0"/>
                    <a:pt x="17440246" y="4318"/>
                    <a:pt x="17440246" y="9525"/>
                  </a:cubicBezTo>
                  <a:lnTo>
                    <a:pt x="17440246" y="2483866"/>
                  </a:lnTo>
                  <a:cubicBezTo>
                    <a:pt x="17440246" y="2489073"/>
                    <a:pt x="17436809" y="2493391"/>
                    <a:pt x="17432672" y="2493391"/>
                  </a:cubicBezTo>
                  <a:lnTo>
                    <a:pt x="7564" y="2493391"/>
                  </a:lnTo>
                  <a:cubicBezTo>
                    <a:pt x="3429" y="2493391"/>
                    <a:pt x="0" y="2489073"/>
                    <a:pt x="0" y="2483866"/>
                  </a:cubicBezTo>
                  <a:lnTo>
                    <a:pt x="0" y="9525"/>
                  </a:lnTo>
                  <a:cubicBezTo>
                    <a:pt x="0" y="4318"/>
                    <a:pt x="3429" y="0"/>
                    <a:pt x="7564" y="0"/>
                  </a:cubicBezTo>
                  <a:moveTo>
                    <a:pt x="7564" y="19050"/>
                  </a:moveTo>
                  <a:lnTo>
                    <a:pt x="7564" y="9525"/>
                  </a:lnTo>
                  <a:lnTo>
                    <a:pt x="15128" y="9525"/>
                  </a:lnTo>
                  <a:lnTo>
                    <a:pt x="15128" y="2483866"/>
                  </a:lnTo>
                  <a:lnTo>
                    <a:pt x="7564" y="2483866"/>
                  </a:lnTo>
                  <a:lnTo>
                    <a:pt x="7564" y="2474341"/>
                  </a:lnTo>
                  <a:lnTo>
                    <a:pt x="17432672" y="2474341"/>
                  </a:lnTo>
                  <a:lnTo>
                    <a:pt x="17432672" y="2483866"/>
                  </a:lnTo>
                  <a:lnTo>
                    <a:pt x="17425108" y="2483866"/>
                  </a:lnTo>
                  <a:lnTo>
                    <a:pt x="17425108" y="9525"/>
                  </a:lnTo>
                  <a:lnTo>
                    <a:pt x="17432672" y="9525"/>
                  </a:lnTo>
                  <a:lnTo>
                    <a:pt x="17432672" y="19050"/>
                  </a:lnTo>
                  <a:lnTo>
                    <a:pt x="7564" y="1905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txBox="1"/>
            <p:nvPr/>
          </p:nvSpPr>
          <p:spPr>
            <a:xfrm>
              <a:off x="0" y="0"/>
              <a:ext cx="17440202" cy="2493450"/>
            </a:xfrm>
            <a:prstGeom prst="rect">
              <a:avLst/>
            </a:prstGeom>
            <a:noFill/>
            <a:ln>
              <a:noFill/>
            </a:ln>
          </p:spPr>
          <p:txBody>
            <a:bodyPr anchorCtr="0" anchor="ctr" bIns="50800" lIns="50800" spcFirstLastPara="1" rIns="50800" wrap="square" tIns="50800">
              <a:noAutofit/>
            </a:bodyPr>
            <a:lstStyle/>
            <a:p>
              <a:pPr indent="0" lvl="0" marL="0" marR="0" rtl="0" algn="l">
                <a:lnSpc>
                  <a:spcPct val="120000"/>
                </a:lnSpc>
                <a:spcBef>
                  <a:spcPts val="0"/>
                </a:spcBef>
                <a:spcAft>
                  <a:spcPts val="0"/>
                </a:spcAft>
                <a:buNone/>
              </a:pPr>
              <a:r>
                <a:rPr b="1" i="1" lang="en-US" sz="4500" u="none" cap="none" strike="noStrike">
                  <a:solidFill>
                    <a:srgbClr val="000000"/>
                  </a:solidFill>
                  <a:latin typeface="Open Sans"/>
                  <a:ea typeface="Open Sans"/>
                  <a:cs typeface="Open Sans"/>
                  <a:sym typeface="Open Sans"/>
                </a:rPr>
                <a:t>It’s too bad that Carol got into an accident and became a cripple.</a:t>
              </a:r>
              <a:endParaRPr/>
            </a:p>
          </p:txBody>
        </p:sp>
      </p:grpSp>
      <p:sp>
        <p:nvSpPr>
          <p:cNvPr id="482" name="Google Shape;482;p29"/>
          <p:cNvSpPr/>
          <p:nvPr/>
        </p:nvSpPr>
        <p:spPr>
          <a:xfrm>
            <a:off x="1028700" y="3152669"/>
            <a:ext cx="2229486" cy="2229486"/>
          </a:xfrm>
          <a:custGeom>
            <a:rect b="b" l="l" r="r" t="t"/>
            <a:pathLst>
              <a:path extrusionOk="0" h="2229486" w="2229486">
                <a:moveTo>
                  <a:pt x="0" y="0"/>
                </a:moveTo>
                <a:lnTo>
                  <a:pt x="2229486" y="0"/>
                </a:lnTo>
                <a:lnTo>
                  <a:pt x="2229486" y="2229486"/>
                </a:lnTo>
                <a:lnTo>
                  <a:pt x="0" y="2229486"/>
                </a:lnTo>
                <a:lnTo>
                  <a:pt x="0" y="0"/>
                </a:lnTo>
                <a:close/>
              </a:path>
            </a:pathLst>
          </a:custGeom>
          <a:blipFill rotWithShape="1">
            <a:blip r:embed="rId3">
              <a:alphaModFix/>
            </a:blip>
            <a:stretch>
              <a:fillRect b="0" l="0" r="0" t="0"/>
            </a:stretch>
          </a:blipFill>
          <a:ln>
            <a:noFill/>
          </a:ln>
        </p:spPr>
      </p:sp>
      <p:sp>
        <p:nvSpPr>
          <p:cNvPr id="483" name="Google Shape;483;p29"/>
          <p:cNvSpPr txBox="1"/>
          <p:nvPr/>
        </p:nvSpPr>
        <p:spPr>
          <a:xfrm>
            <a:off x="3525560" y="2654854"/>
            <a:ext cx="13733740" cy="3918870"/>
          </a:xfrm>
          <a:prstGeom prst="rect">
            <a:avLst/>
          </a:prstGeom>
          <a:noFill/>
          <a:ln>
            <a:noFill/>
          </a:ln>
        </p:spPr>
        <p:txBody>
          <a:bodyPr anchorCtr="0" anchor="t" bIns="0" lIns="0" spcFirstLastPara="1" rIns="0" wrap="square" tIns="0">
            <a:spAutoFit/>
          </a:bodyPr>
          <a:lstStyle/>
          <a:p>
            <a:pPr indent="0" lvl="0" marL="0" marR="0" rtl="0" algn="just">
              <a:lnSpc>
                <a:spcPct val="138010"/>
              </a:lnSpc>
              <a:spcBef>
                <a:spcPts val="0"/>
              </a:spcBef>
              <a:spcAft>
                <a:spcPts val="0"/>
              </a:spcAft>
              <a:buNone/>
            </a:pPr>
            <a:r>
              <a:rPr b="0" i="0" lang="en-US" sz="5680" u="none" cap="none" strike="noStrike">
                <a:solidFill>
                  <a:srgbClr val="000000"/>
                </a:solidFill>
                <a:latin typeface="Alice"/>
                <a:ea typeface="Alice"/>
                <a:cs typeface="Alice"/>
                <a:sym typeface="Alice"/>
              </a:rPr>
              <a:t>Be aware of words that certain groups of people find negative or offensive and avoid using them.</a:t>
            </a:r>
            <a:endParaRPr/>
          </a:p>
          <a:p>
            <a:pPr indent="0" lvl="0" marL="0" marR="0" rtl="0" algn="l">
              <a:lnSpc>
                <a:spcPct val="138010"/>
              </a:lnSpc>
              <a:spcBef>
                <a:spcPts val="0"/>
              </a:spcBef>
              <a:spcAft>
                <a:spcPts val="0"/>
              </a:spcAft>
              <a:buNone/>
            </a:pPr>
            <a:r>
              <a:t/>
            </a:r>
            <a:endParaRPr b="0" i="0" sz="5680" u="none" cap="none" strike="noStrike">
              <a:solidFill>
                <a:srgbClr val="000000"/>
              </a:solidFill>
              <a:latin typeface="Alice"/>
              <a:ea typeface="Alice"/>
              <a:cs typeface="Alice"/>
              <a:sym typeface="Alic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3"/>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solidFill>
            <a:srgbClr val="D69BC5"/>
          </a:solidFill>
          <a:ln>
            <a:noFill/>
          </a:ln>
        </p:spPr>
      </p:sp>
      <p:sp>
        <p:nvSpPr>
          <p:cNvPr id="118" name="Google Shape;118;p3"/>
          <p:cNvSpPr/>
          <p:nvPr/>
        </p:nvSpPr>
        <p:spPr>
          <a:xfrm>
            <a:off x="15301050" y="1111350"/>
            <a:ext cx="1975841" cy="508650"/>
          </a:xfrm>
          <a:custGeom>
            <a:rect b="b" l="l" r="r" t="t"/>
            <a:pathLst>
              <a:path extrusionOk="0" h="508650" w="1975841">
                <a:moveTo>
                  <a:pt x="0" y="0"/>
                </a:moveTo>
                <a:lnTo>
                  <a:pt x="1975840" y="0"/>
                </a:lnTo>
                <a:lnTo>
                  <a:pt x="1975840" y="508650"/>
                </a:lnTo>
                <a:lnTo>
                  <a:pt x="0" y="508650"/>
                </a:lnTo>
                <a:lnTo>
                  <a:pt x="0" y="0"/>
                </a:lnTo>
                <a:close/>
              </a:path>
            </a:pathLst>
          </a:custGeom>
          <a:blipFill rotWithShape="1">
            <a:blip r:embed="rId3">
              <a:alphaModFix/>
            </a:blip>
            <a:stretch>
              <a:fillRect b="0" l="0" r="0" t="0"/>
            </a:stretch>
          </a:blipFill>
          <a:ln>
            <a:noFill/>
          </a:ln>
        </p:spPr>
      </p:sp>
      <p:sp>
        <p:nvSpPr>
          <p:cNvPr id="119" name="Google Shape;119;p3"/>
          <p:cNvSpPr/>
          <p:nvPr/>
        </p:nvSpPr>
        <p:spPr>
          <a:xfrm>
            <a:off x="417263" y="491963"/>
            <a:ext cx="1493350" cy="1469139"/>
          </a:xfrm>
          <a:custGeom>
            <a:rect b="b" l="l" r="r" t="t"/>
            <a:pathLst>
              <a:path extrusionOk="0" h="1469139" w="1493350">
                <a:moveTo>
                  <a:pt x="0" y="0"/>
                </a:moveTo>
                <a:lnTo>
                  <a:pt x="1493350" y="0"/>
                </a:lnTo>
                <a:lnTo>
                  <a:pt x="1493350" y="1469139"/>
                </a:lnTo>
                <a:lnTo>
                  <a:pt x="0" y="1469139"/>
                </a:lnTo>
                <a:lnTo>
                  <a:pt x="0" y="0"/>
                </a:lnTo>
                <a:close/>
              </a:path>
            </a:pathLst>
          </a:custGeom>
          <a:blipFill rotWithShape="1">
            <a:blip r:embed="rId4">
              <a:alphaModFix/>
            </a:blip>
            <a:stretch>
              <a:fillRect b="0" l="0" r="0" t="0"/>
            </a:stretch>
          </a:blipFill>
          <a:ln>
            <a:noFill/>
          </a:ln>
        </p:spPr>
      </p:sp>
      <p:sp>
        <p:nvSpPr>
          <p:cNvPr id="120" name="Google Shape;120;p3"/>
          <p:cNvSpPr txBox="1"/>
          <p:nvPr/>
        </p:nvSpPr>
        <p:spPr>
          <a:xfrm>
            <a:off x="1753881" y="896952"/>
            <a:ext cx="3835650" cy="11140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4500" u="none" cap="none" strike="noStrike">
                <a:solidFill>
                  <a:srgbClr val="FFFFFF"/>
                </a:solidFill>
                <a:latin typeface="Open Sans"/>
                <a:ea typeface="Open Sans"/>
                <a:cs typeface="Open Sans"/>
                <a:sym typeface="Open Sans"/>
              </a:rPr>
              <a:t>Try it!</a:t>
            </a:r>
            <a:endParaRPr/>
          </a:p>
        </p:txBody>
      </p:sp>
      <p:sp>
        <p:nvSpPr>
          <p:cNvPr id="121" name="Google Shape;121;p3"/>
          <p:cNvSpPr/>
          <p:nvPr/>
        </p:nvSpPr>
        <p:spPr>
          <a:xfrm>
            <a:off x="0" y="0"/>
            <a:ext cx="18288000" cy="2483017"/>
          </a:xfrm>
          <a:custGeom>
            <a:rect b="b" l="l" r="r" t="t"/>
            <a:pathLst>
              <a:path extrusionOk="0" h="3310689" w="24384000">
                <a:moveTo>
                  <a:pt x="24384000" y="0"/>
                </a:moveTo>
                <a:lnTo>
                  <a:pt x="0" y="0"/>
                </a:lnTo>
                <a:lnTo>
                  <a:pt x="0" y="3310689"/>
                </a:lnTo>
                <a:lnTo>
                  <a:pt x="24384000" y="3310689"/>
                </a:lnTo>
                <a:close/>
              </a:path>
            </a:pathLst>
          </a:custGeom>
          <a:gradFill>
            <a:gsLst>
              <a:gs pos="0">
                <a:srgbClr val="FFF7AD"/>
              </a:gs>
              <a:gs pos="100000">
                <a:srgbClr val="FFA9F9"/>
              </a:gs>
            </a:gsLst>
            <a:lin ang="0" scaled="0"/>
          </a:gradFill>
          <a:ln>
            <a:noFill/>
          </a:ln>
        </p:spPr>
      </p:sp>
      <p:sp>
        <p:nvSpPr>
          <p:cNvPr id="122" name="Google Shape;122;p3"/>
          <p:cNvSpPr/>
          <p:nvPr/>
        </p:nvSpPr>
        <p:spPr>
          <a:xfrm>
            <a:off x="1469244" y="5031120"/>
            <a:ext cx="13831806" cy="6535528"/>
          </a:xfrm>
          <a:custGeom>
            <a:rect b="b" l="l" r="r" t="t"/>
            <a:pathLst>
              <a:path extrusionOk="0" h="6535528" w="13831806">
                <a:moveTo>
                  <a:pt x="0" y="0"/>
                </a:moveTo>
                <a:lnTo>
                  <a:pt x="13831806" y="0"/>
                </a:lnTo>
                <a:lnTo>
                  <a:pt x="13831806" y="6535528"/>
                </a:lnTo>
                <a:lnTo>
                  <a:pt x="0" y="6535528"/>
                </a:lnTo>
                <a:lnTo>
                  <a:pt x="0" y="0"/>
                </a:lnTo>
                <a:close/>
              </a:path>
            </a:pathLst>
          </a:custGeom>
          <a:blipFill rotWithShape="1">
            <a:blip r:embed="rId5">
              <a:alphaModFix/>
            </a:blip>
            <a:stretch>
              <a:fillRect b="0" l="0" r="0" t="0"/>
            </a:stretch>
          </a:blipFill>
          <a:ln>
            <a:noFill/>
          </a:ln>
        </p:spPr>
      </p:sp>
      <p:sp>
        <p:nvSpPr>
          <p:cNvPr id="123" name="Google Shape;123;p3"/>
          <p:cNvSpPr txBox="1"/>
          <p:nvPr/>
        </p:nvSpPr>
        <p:spPr>
          <a:xfrm>
            <a:off x="2682257" y="1108157"/>
            <a:ext cx="12923486" cy="3549872"/>
          </a:xfrm>
          <a:prstGeom prst="rect">
            <a:avLst/>
          </a:prstGeom>
          <a:noFill/>
          <a:ln>
            <a:noFill/>
          </a:ln>
        </p:spPr>
        <p:txBody>
          <a:bodyPr anchorCtr="0" anchor="t" bIns="0" lIns="0" spcFirstLastPara="1" rIns="0" wrap="square" tIns="0">
            <a:spAutoFit/>
          </a:bodyPr>
          <a:lstStyle/>
          <a:p>
            <a:pPr indent="0" lvl="0" marL="0" marR="0" rtl="0" algn="ctr">
              <a:lnSpc>
                <a:spcPct val="138033"/>
              </a:lnSpc>
              <a:spcBef>
                <a:spcPts val="0"/>
              </a:spcBef>
              <a:spcAft>
                <a:spcPts val="0"/>
              </a:spcAft>
              <a:buNone/>
            </a:pPr>
            <a:r>
              <a:rPr b="0" i="0" lang="en-US" sz="6794" u="none" cap="none" strike="noStrike">
                <a:solidFill>
                  <a:srgbClr val="1A344F"/>
                </a:solidFill>
                <a:latin typeface="Alice"/>
                <a:ea typeface="Alice"/>
                <a:cs typeface="Alice"/>
                <a:sym typeface="Alice"/>
              </a:rPr>
              <a:t>Give me some words or phrases that you usually say to your friends or classmates.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0"/>
          <p:cNvSpPr/>
          <p:nvPr/>
        </p:nvSpPr>
        <p:spPr>
          <a:xfrm>
            <a:off x="14775375" y="0"/>
            <a:ext cx="3512725" cy="10287000"/>
          </a:xfrm>
          <a:custGeom>
            <a:rect b="b" l="l" r="r" t="t"/>
            <a:pathLst>
              <a:path extrusionOk="0" h="13716000" w="4683633">
                <a:moveTo>
                  <a:pt x="4683633" y="0"/>
                </a:moveTo>
                <a:lnTo>
                  <a:pt x="0" y="0"/>
                </a:lnTo>
                <a:lnTo>
                  <a:pt x="0" y="13716000"/>
                </a:lnTo>
                <a:lnTo>
                  <a:pt x="4683633" y="13716000"/>
                </a:lnTo>
                <a:close/>
              </a:path>
            </a:pathLst>
          </a:custGeom>
          <a:gradFill>
            <a:gsLst>
              <a:gs pos="0">
                <a:srgbClr val="FFDE59"/>
              </a:gs>
              <a:gs pos="100000">
                <a:srgbClr val="FF914D"/>
              </a:gs>
            </a:gsLst>
            <a:lin ang="0" scaled="0"/>
          </a:gradFill>
          <a:ln>
            <a:noFill/>
          </a:ln>
        </p:spPr>
      </p:sp>
      <p:sp>
        <p:nvSpPr>
          <p:cNvPr id="493" name="Google Shape;493;p30"/>
          <p:cNvSpPr/>
          <p:nvPr/>
        </p:nvSpPr>
        <p:spPr>
          <a:xfrm>
            <a:off x="8780213" y="3635724"/>
            <a:ext cx="7751513" cy="5622576"/>
          </a:xfrm>
          <a:custGeom>
            <a:rect b="b" l="l" r="r" t="t"/>
            <a:pathLst>
              <a:path extrusionOk="0" h="5622576" w="7751513">
                <a:moveTo>
                  <a:pt x="0" y="0"/>
                </a:moveTo>
                <a:lnTo>
                  <a:pt x="7751512" y="0"/>
                </a:lnTo>
                <a:lnTo>
                  <a:pt x="7751512" y="5622576"/>
                </a:lnTo>
                <a:lnTo>
                  <a:pt x="0" y="5622576"/>
                </a:lnTo>
                <a:lnTo>
                  <a:pt x="0" y="0"/>
                </a:lnTo>
                <a:close/>
              </a:path>
            </a:pathLst>
          </a:custGeom>
          <a:blipFill rotWithShape="1">
            <a:blip r:embed="rId3">
              <a:alphaModFix/>
            </a:blip>
            <a:stretch>
              <a:fillRect b="0" l="0" r="0" t="0"/>
            </a:stretch>
          </a:blipFill>
          <a:ln>
            <a:noFill/>
          </a:ln>
        </p:spPr>
      </p:sp>
      <p:sp>
        <p:nvSpPr>
          <p:cNvPr id="494" name="Google Shape;494;p30"/>
          <p:cNvSpPr txBox="1"/>
          <p:nvPr/>
        </p:nvSpPr>
        <p:spPr>
          <a:xfrm>
            <a:off x="684012" y="1259610"/>
            <a:ext cx="18011017" cy="3883890"/>
          </a:xfrm>
          <a:prstGeom prst="rect">
            <a:avLst/>
          </a:prstGeom>
          <a:noFill/>
          <a:ln>
            <a:noFill/>
          </a:ln>
        </p:spPr>
        <p:txBody>
          <a:bodyPr anchorCtr="0" anchor="t" bIns="0" lIns="0" spcFirstLastPara="1" rIns="0" wrap="square" tIns="0">
            <a:spAutoFit/>
          </a:bodyPr>
          <a:lstStyle/>
          <a:p>
            <a:pPr indent="0" lvl="0" marL="0" marR="0" rtl="0" algn="l">
              <a:lnSpc>
                <a:spcPct val="119998"/>
              </a:lnSpc>
              <a:spcBef>
                <a:spcPts val="0"/>
              </a:spcBef>
              <a:spcAft>
                <a:spcPts val="0"/>
              </a:spcAft>
              <a:buNone/>
            </a:pPr>
            <a:r>
              <a:rPr b="1" i="0" lang="en-US" sz="12596" u="none" cap="none" strike="noStrike">
                <a:solidFill>
                  <a:srgbClr val="1A344F"/>
                </a:solidFill>
                <a:latin typeface="Arimo"/>
                <a:ea typeface="Arimo"/>
                <a:cs typeface="Arimo"/>
                <a:sym typeface="Arimo"/>
              </a:rPr>
              <a:t>Gender-Neutral Language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1"/>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FFDE59"/>
              </a:gs>
              <a:gs pos="100000">
                <a:srgbClr val="FF914D"/>
              </a:gs>
            </a:gsLst>
            <a:lin ang="0" scaled="0"/>
          </a:gradFill>
          <a:ln>
            <a:noFill/>
          </a:ln>
        </p:spPr>
      </p:sp>
      <p:sp>
        <p:nvSpPr>
          <p:cNvPr id="504" name="Google Shape;504;p31"/>
          <p:cNvSpPr txBox="1"/>
          <p:nvPr/>
        </p:nvSpPr>
        <p:spPr>
          <a:xfrm>
            <a:off x="0" y="3554667"/>
            <a:ext cx="17848515" cy="7512187"/>
          </a:xfrm>
          <a:prstGeom prst="rect">
            <a:avLst/>
          </a:prstGeom>
          <a:noFill/>
          <a:ln>
            <a:noFill/>
          </a:ln>
        </p:spPr>
        <p:txBody>
          <a:bodyPr anchorCtr="0" anchor="t" bIns="0" lIns="0" spcFirstLastPara="1" rIns="0" wrap="square" tIns="0">
            <a:spAutoFit/>
          </a:bodyPr>
          <a:lstStyle/>
          <a:p>
            <a:pPr indent="-655980" lvl="1" marL="1311960" marR="0" rtl="0" algn="just">
              <a:lnSpc>
                <a:spcPct val="138008"/>
              </a:lnSpc>
              <a:spcBef>
                <a:spcPts val="0"/>
              </a:spcBef>
              <a:spcAft>
                <a:spcPts val="0"/>
              </a:spcAft>
              <a:buClr>
                <a:srgbClr val="000000"/>
              </a:buClr>
              <a:buSzPts val="6167"/>
              <a:buFont typeface="Arial"/>
              <a:buChar char="•"/>
            </a:pPr>
            <a:r>
              <a:rPr b="0" i="0" lang="en-US" sz="6167" u="none" cap="none" strike="noStrike">
                <a:solidFill>
                  <a:srgbClr val="000000"/>
                </a:solidFill>
                <a:latin typeface="Alice"/>
                <a:ea typeface="Alice"/>
                <a:cs typeface="Alice"/>
                <a:sym typeface="Alice"/>
              </a:rPr>
              <a:t>A communicator should be careful not to favor a certain gender when constructing sentences.</a:t>
            </a:r>
            <a:endParaRPr/>
          </a:p>
          <a:p>
            <a:pPr indent="-655980" lvl="1" marL="1311960" marR="0" rtl="0" algn="just">
              <a:lnSpc>
                <a:spcPct val="138008"/>
              </a:lnSpc>
              <a:spcBef>
                <a:spcPts val="0"/>
              </a:spcBef>
              <a:spcAft>
                <a:spcPts val="0"/>
              </a:spcAft>
              <a:buClr>
                <a:srgbClr val="000000"/>
              </a:buClr>
              <a:buSzPts val="6167"/>
              <a:buFont typeface="Arial"/>
              <a:buChar char="•"/>
            </a:pPr>
            <a:r>
              <a:rPr b="0" i="0" lang="en-US" sz="6167" u="none" cap="none" strike="noStrike">
                <a:solidFill>
                  <a:srgbClr val="000000"/>
                </a:solidFill>
                <a:latin typeface="Alice"/>
                <a:ea typeface="Alice"/>
                <a:cs typeface="Alice"/>
                <a:sym typeface="Alice"/>
              </a:rPr>
              <a:t>The term “gender-neutral language” is a generic term covering the use of non-sexist language, inclusive language or gender-fair language.</a:t>
            </a:r>
            <a:endParaRPr/>
          </a:p>
          <a:p>
            <a:pPr indent="0" lvl="0" marL="0" marR="0" rtl="0" algn="just">
              <a:lnSpc>
                <a:spcPct val="138008"/>
              </a:lnSpc>
              <a:spcBef>
                <a:spcPts val="0"/>
              </a:spcBef>
              <a:spcAft>
                <a:spcPts val="0"/>
              </a:spcAft>
              <a:buNone/>
            </a:pPr>
            <a:r>
              <a:t/>
            </a:r>
            <a:endParaRPr b="0" i="0" sz="6167" u="none" cap="none" strike="noStrike">
              <a:solidFill>
                <a:srgbClr val="000000"/>
              </a:solidFill>
              <a:latin typeface="Alice"/>
              <a:ea typeface="Alice"/>
              <a:cs typeface="Alice"/>
              <a:sym typeface="Alice"/>
            </a:endParaRPr>
          </a:p>
        </p:txBody>
      </p:sp>
      <p:sp>
        <p:nvSpPr>
          <p:cNvPr id="505" name="Google Shape;505;p31"/>
          <p:cNvSpPr txBox="1"/>
          <p:nvPr/>
        </p:nvSpPr>
        <p:spPr>
          <a:xfrm>
            <a:off x="2778899" y="2065875"/>
            <a:ext cx="12583487" cy="1296703"/>
          </a:xfrm>
          <a:prstGeom prst="rect">
            <a:avLst/>
          </a:prstGeom>
          <a:noFill/>
          <a:ln>
            <a:noFill/>
          </a:ln>
        </p:spPr>
        <p:txBody>
          <a:bodyPr anchorCtr="0" anchor="t" bIns="0" lIns="0" spcFirstLastPara="1" rIns="0" wrap="square" tIns="0">
            <a:spAutoFit/>
          </a:bodyPr>
          <a:lstStyle/>
          <a:p>
            <a:pPr indent="0" lvl="0" marL="0" marR="0" rtl="0" algn="l">
              <a:lnSpc>
                <a:spcPct val="107998"/>
              </a:lnSpc>
              <a:spcBef>
                <a:spcPts val="0"/>
              </a:spcBef>
              <a:spcAft>
                <a:spcPts val="0"/>
              </a:spcAft>
              <a:buNone/>
            </a:pPr>
            <a:r>
              <a:rPr b="0" i="0" lang="en-US" sz="9277" u="none" cap="none" strike="noStrike">
                <a:solidFill>
                  <a:srgbClr val="1A344F"/>
                </a:solidFill>
                <a:latin typeface="Anton"/>
                <a:ea typeface="Anton"/>
                <a:cs typeface="Anton"/>
                <a:sym typeface="Anton"/>
              </a:rPr>
              <a:t>Gender-Neutral Language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2"/>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FFDE59"/>
              </a:gs>
              <a:gs pos="100000">
                <a:srgbClr val="FF914D"/>
              </a:gs>
            </a:gsLst>
            <a:lin ang="0" scaled="0"/>
          </a:gradFill>
          <a:ln>
            <a:noFill/>
          </a:ln>
        </p:spPr>
      </p:sp>
      <p:sp>
        <p:nvSpPr>
          <p:cNvPr id="515" name="Google Shape;515;p32"/>
          <p:cNvSpPr txBox="1"/>
          <p:nvPr/>
        </p:nvSpPr>
        <p:spPr>
          <a:xfrm>
            <a:off x="0" y="3573963"/>
            <a:ext cx="18001468" cy="6713037"/>
          </a:xfrm>
          <a:prstGeom prst="rect">
            <a:avLst/>
          </a:prstGeom>
          <a:noFill/>
          <a:ln>
            <a:noFill/>
          </a:ln>
        </p:spPr>
        <p:txBody>
          <a:bodyPr anchorCtr="0" anchor="t" bIns="0" lIns="0" spcFirstLastPara="1" rIns="0" wrap="square" tIns="0">
            <a:spAutoFit/>
          </a:bodyPr>
          <a:lstStyle/>
          <a:p>
            <a:pPr indent="-594588" lvl="1" marL="1189176" marR="0" rtl="0" algn="just">
              <a:lnSpc>
                <a:spcPct val="138024"/>
              </a:lnSpc>
              <a:spcBef>
                <a:spcPts val="0"/>
              </a:spcBef>
              <a:spcAft>
                <a:spcPts val="0"/>
              </a:spcAft>
              <a:buClr>
                <a:srgbClr val="000000"/>
              </a:buClr>
              <a:buSzPts val="5507"/>
              <a:buFont typeface="Arial"/>
              <a:buChar char="•"/>
            </a:pPr>
            <a:r>
              <a:rPr b="0" i="0" lang="en-US" sz="5507" u="none" cap="none" strike="noStrike">
                <a:solidFill>
                  <a:srgbClr val="000000"/>
                </a:solidFill>
                <a:latin typeface="Alice"/>
                <a:ea typeface="Alice"/>
                <a:cs typeface="Alice"/>
                <a:sym typeface="Alice"/>
              </a:rPr>
              <a:t>Its purpose is to avoid words that may be interpreted as biased, discriminatory, or demeaning by implying that one sex or social gender is the norm.</a:t>
            </a:r>
            <a:endParaRPr/>
          </a:p>
          <a:p>
            <a:pPr indent="-585844" lvl="1" marL="1171688" marR="0" rtl="0" algn="just">
              <a:lnSpc>
                <a:spcPct val="138024"/>
              </a:lnSpc>
              <a:spcBef>
                <a:spcPts val="0"/>
              </a:spcBef>
              <a:spcAft>
                <a:spcPts val="0"/>
              </a:spcAft>
              <a:buClr>
                <a:srgbClr val="000000"/>
              </a:buClr>
              <a:buSzPts val="5507"/>
              <a:buFont typeface="Arial"/>
              <a:buChar char="•"/>
            </a:pPr>
            <a:r>
              <a:rPr b="0" i="0" lang="en-US" sz="5507" u="none" cap="none" strike="noStrike">
                <a:solidFill>
                  <a:srgbClr val="000000"/>
                </a:solidFill>
                <a:latin typeface="Alice"/>
                <a:ea typeface="Alice"/>
                <a:cs typeface="Alice"/>
                <a:sym typeface="Alice"/>
              </a:rPr>
              <a:t>Using gender-fair and inclusive language also helps reduce gender stereotyping, promotes social change, and contributes to achieving gender equality.</a:t>
            </a:r>
            <a:endParaRPr/>
          </a:p>
          <a:p>
            <a:pPr indent="-585844" lvl="1" marL="1171688" marR="0" rtl="0" algn="just">
              <a:lnSpc>
                <a:spcPct val="138024"/>
              </a:lnSpc>
              <a:spcBef>
                <a:spcPts val="0"/>
              </a:spcBef>
              <a:spcAft>
                <a:spcPts val="0"/>
              </a:spcAft>
              <a:buNone/>
            </a:pPr>
            <a:r>
              <a:t/>
            </a:r>
            <a:endParaRPr b="0" i="0" sz="5507" u="none" cap="none" strike="noStrike">
              <a:solidFill>
                <a:srgbClr val="000000"/>
              </a:solidFill>
              <a:latin typeface="Alice"/>
              <a:ea typeface="Alice"/>
              <a:cs typeface="Alice"/>
              <a:sym typeface="Alice"/>
            </a:endParaRPr>
          </a:p>
        </p:txBody>
      </p:sp>
      <p:sp>
        <p:nvSpPr>
          <p:cNvPr id="516" name="Google Shape;516;p32"/>
          <p:cNvSpPr txBox="1"/>
          <p:nvPr/>
        </p:nvSpPr>
        <p:spPr>
          <a:xfrm>
            <a:off x="2778899" y="2065875"/>
            <a:ext cx="12583487" cy="1296703"/>
          </a:xfrm>
          <a:prstGeom prst="rect">
            <a:avLst/>
          </a:prstGeom>
          <a:noFill/>
          <a:ln>
            <a:noFill/>
          </a:ln>
        </p:spPr>
        <p:txBody>
          <a:bodyPr anchorCtr="0" anchor="t" bIns="0" lIns="0" spcFirstLastPara="1" rIns="0" wrap="square" tIns="0">
            <a:spAutoFit/>
          </a:bodyPr>
          <a:lstStyle/>
          <a:p>
            <a:pPr indent="0" lvl="0" marL="0" marR="0" rtl="0" algn="l">
              <a:lnSpc>
                <a:spcPct val="107998"/>
              </a:lnSpc>
              <a:spcBef>
                <a:spcPts val="0"/>
              </a:spcBef>
              <a:spcAft>
                <a:spcPts val="0"/>
              </a:spcAft>
              <a:buNone/>
            </a:pPr>
            <a:r>
              <a:rPr b="0" i="0" lang="en-US" sz="9277" u="none" cap="none" strike="noStrike">
                <a:solidFill>
                  <a:srgbClr val="1A344F"/>
                </a:solidFill>
                <a:latin typeface="Anton"/>
                <a:ea typeface="Anton"/>
                <a:cs typeface="Anton"/>
                <a:sym typeface="Anton"/>
              </a:rPr>
              <a:t>Gender-Neutral Language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3"/>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FFDE59"/>
              </a:gs>
              <a:gs pos="100000">
                <a:srgbClr val="FF914D"/>
              </a:gs>
            </a:gsLst>
            <a:lin ang="0" scaled="0"/>
          </a:gradFill>
          <a:ln>
            <a:noFill/>
          </a:ln>
        </p:spPr>
      </p:sp>
      <p:sp>
        <p:nvSpPr>
          <p:cNvPr id="526" name="Google Shape;526;p33"/>
          <p:cNvSpPr txBox="1"/>
          <p:nvPr/>
        </p:nvSpPr>
        <p:spPr>
          <a:xfrm>
            <a:off x="515306" y="2893422"/>
            <a:ext cx="17533108" cy="893325"/>
          </a:xfrm>
          <a:prstGeom prst="rect">
            <a:avLst/>
          </a:prstGeom>
          <a:noFill/>
          <a:ln>
            <a:noFill/>
          </a:ln>
        </p:spPr>
        <p:txBody>
          <a:bodyPr anchorCtr="0" anchor="t" bIns="0" lIns="0" spcFirstLastPara="1" rIns="0" wrap="square" tIns="0">
            <a:spAutoFit/>
          </a:bodyPr>
          <a:lstStyle/>
          <a:p>
            <a:pPr indent="0" lvl="0" marL="0" marR="0" rtl="0" algn="just">
              <a:lnSpc>
                <a:spcPct val="120003"/>
              </a:lnSpc>
              <a:spcBef>
                <a:spcPts val="0"/>
              </a:spcBef>
              <a:spcAft>
                <a:spcPts val="0"/>
              </a:spcAft>
              <a:buNone/>
            </a:pPr>
            <a:r>
              <a:rPr b="1" i="0" lang="en-US" sz="5799" u="none" cap="none" strike="noStrike">
                <a:solidFill>
                  <a:srgbClr val="1A344F"/>
                </a:solidFill>
                <a:latin typeface="Alice"/>
                <a:ea typeface="Alice"/>
                <a:cs typeface="Alice"/>
                <a:sym typeface="Alice"/>
              </a:rPr>
              <a:t>Notice the difference between the given statements.</a:t>
            </a:r>
            <a:endParaRPr/>
          </a:p>
        </p:txBody>
      </p:sp>
      <p:grpSp>
        <p:nvGrpSpPr>
          <p:cNvPr id="527" name="Google Shape;527;p33"/>
          <p:cNvGrpSpPr/>
          <p:nvPr/>
        </p:nvGrpSpPr>
        <p:grpSpPr>
          <a:xfrm>
            <a:off x="515306" y="4728594"/>
            <a:ext cx="17257395" cy="3455004"/>
            <a:chOff x="0" y="0"/>
            <a:chExt cx="23009861" cy="4606671"/>
          </a:xfrm>
        </p:grpSpPr>
        <p:sp>
          <p:nvSpPr>
            <p:cNvPr id="528" name="Google Shape;528;p33"/>
            <p:cNvSpPr/>
            <p:nvPr/>
          </p:nvSpPr>
          <p:spPr>
            <a:xfrm>
              <a:off x="9525" y="9525"/>
              <a:ext cx="22990811" cy="4587621"/>
            </a:xfrm>
            <a:custGeom>
              <a:rect b="b" l="l" r="r" t="t"/>
              <a:pathLst>
                <a:path extrusionOk="0" h="4587621" w="22990811">
                  <a:moveTo>
                    <a:pt x="0" y="0"/>
                  </a:moveTo>
                  <a:lnTo>
                    <a:pt x="22990811" y="0"/>
                  </a:lnTo>
                  <a:lnTo>
                    <a:pt x="22990811" y="4587621"/>
                  </a:lnTo>
                  <a:lnTo>
                    <a:pt x="0" y="4587621"/>
                  </a:lnTo>
                  <a:close/>
                </a:path>
              </a:pathLst>
            </a:custGeom>
            <a:solidFill>
              <a:srgbClr val="D69BC5"/>
            </a:solidFill>
            <a:ln>
              <a:noFill/>
            </a:ln>
          </p:spPr>
        </p:sp>
        <p:sp>
          <p:nvSpPr>
            <p:cNvPr id="529" name="Google Shape;529;p33"/>
            <p:cNvSpPr/>
            <p:nvPr/>
          </p:nvSpPr>
          <p:spPr>
            <a:xfrm>
              <a:off x="0" y="0"/>
              <a:ext cx="23009861" cy="4606671"/>
            </a:xfrm>
            <a:custGeom>
              <a:rect b="b" l="l" r="r" t="t"/>
              <a:pathLst>
                <a:path extrusionOk="0" h="4606671" w="23009861">
                  <a:moveTo>
                    <a:pt x="9525" y="0"/>
                  </a:moveTo>
                  <a:lnTo>
                    <a:pt x="23000336" y="0"/>
                  </a:lnTo>
                  <a:cubicBezTo>
                    <a:pt x="23005543" y="0"/>
                    <a:pt x="23009861" y="4318"/>
                    <a:pt x="23009861" y="9525"/>
                  </a:cubicBezTo>
                  <a:lnTo>
                    <a:pt x="23009861" y="4597146"/>
                  </a:lnTo>
                  <a:cubicBezTo>
                    <a:pt x="23009861" y="4602353"/>
                    <a:pt x="23005543" y="4606671"/>
                    <a:pt x="23000336" y="4606671"/>
                  </a:cubicBezTo>
                  <a:lnTo>
                    <a:pt x="9525" y="4606671"/>
                  </a:lnTo>
                  <a:cubicBezTo>
                    <a:pt x="4318" y="4606671"/>
                    <a:pt x="0" y="4602353"/>
                    <a:pt x="0" y="4597146"/>
                  </a:cubicBezTo>
                  <a:lnTo>
                    <a:pt x="0" y="9525"/>
                  </a:lnTo>
                  <a:cubicBezTo>
                    <a:pt x="0" y="4318"/>
                    <a:pt x="4318" y="0"/>
                    <a:pt x="9525" y="0"/>
                  </a:cubicBezTo>
                  <a:moveTo>
                    <a:pt x="9525" y="19050"/>
                  </a:moveTo>
                  <a:lnTo>
                    <a:pt x="9525" y="9525"/>
                  </a:lnTo>
                  <a:lnTo>
                    <a:pt x="19050" y="9525"/>
                  </a:lnTo>
                  <a:lnTo>
                    <a:pt x="19050" y="4597146"/>
                  </a:lnTo>
                  <a:lnTo>
                    <a:pt x="9525" y="4597146"/>
                  </a:lnTo>
                  <a:lnTo>
                    <a:pt x="9525" y="4587621"/>
                  </a:lnTo>
                  <a:lnTo>
                    <a:pt x="23000336" y="4587621"/>
                  </a:lnTo>
                  <a:lnTo>
                    <a:pt x="23000336" y="4597146"/>
                  </a:lnTo>
                  <a:lnTo>
                    <a:pt x="22990811" y="4597146"/>
                  </a:lnTo>
                  <a:lnTo>
                    <a:pt x="22990811" y="9525"/>
                  </a:lnTo>
                  <a:lnTo>
                    <a:pt x="23000336" y="9525"/>
                  </a:lnTo>
                  <a:lnTo>
                    <a:pt x="23000336" y="19050"/>
                  </a:lnTo>
                  <a:lnTo>
                    <a:pt x="9525" y="1905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3"/>
            <p:cNvSpPr txBox="1"/>
            <p:nvPr/>
          </p:nvSpPr>
          <p:spPr>
            <a:xfrm>
              <a:off x="0" y="0"/>
              <a:ext cx="23009850" cy="4606650"/>
            </a:xfrm>
            <a:prstGeom prst="rect">
              <a:avLst/>
            </a:prstGeom>
            <a:noFill/>
            <a:ln>
              <a:noFill/>
            </a:ln>
          </p:spPr>
          <p:txBody>
            <a:bodyPr anchorCtr="0" anchor="ctr" bIns="50800" lIns="50800" spcFirstLastPara="1" rIns="50800" wrap="square" tIns="50800">
              <a:noAutofit/>
            </a:bodyPr>
            <a:lstStyle/>
            <a:p>
              <a:pPr indent="-565369" lvl="1" marL="1130738" marR="0" rtl="0" algn="just">
                <a:lnSpc>
                  <a:spcPct val="120000"/>
                </a:lnSpc>
                <a:spcBef>
                  <a:spcPts val="0"/>
                </a:spcBef>
                <a:spcAft>
                  <a:spcPts val="0"/>
                </a:spcAft>
                <a:buClr>
                  <a:srgbClr val="000000"/>
                </a:buClr>
                <a:buSzPts val="4500"/>
                <a:buFont typeface="Open Sans"/>
                <a:buAutoNum type="arabicPeriod"/>
              </a:pPr>
              <a:r>
                <a:rPr b="1" i="1" lang="en-US" sz="4500" u="none" cap="none" strike="noStrike">
                  <a:solidFill>
                    <a:srgbClr val="000000"/>
                  </a:solidFill>
                  <a:latin typeface="Open Sans"/>
                  <a:ea typeface="Open Sans"/>
                  <a:cs typeface="Open Sans"/>
                  <a:sym typeface="Open Sans"/>
                </a:rPr>
                <a:t>The researcher must submit his proposal before the deadline.</a:t>
              </a:r>
              <a:endParaRPr/>
            </a:p>
            <a:p>
              <a:pPr indent="-565369" lvl="1" marL="1130738" marR="0" rtl="0" algn="just">
                <a:lnSpc>
                  <a:spcPct val="120000"/>
                </a:lnSpc>
                <a:spcBef>
                  <a:spcPts val="0"/>
                </a:spcBef>
                <a:spcAft>
                  <a:spcPts val="0"/>
                </a:spcAft>
                <a:buClr>
                  <a:srgbClr val="000000"/>
                </a:buClr>
                <a:buSzPts val="4500"/>
                <a:buFont typeface="Open Sans"/>
                <a:buAutoNum type="arabicPeriod"/>
              </a:pPr>
              <a:r>
                <a:rPr b="1" i="1" lang="en-US" sz="4500" u="none" cap="none" strike="noStrike">
                  <a:solidFill>
                    <a:srgbClr val="000000"/>
                  </a:solidFill>
                  <a:latin typeface="Open Sans"/>
                  <a:ea typeface="Open Sans"/>
                  <a:cs typeface="Open Sans"/>
                  <a:sym typeface="Open Sans"/>
                </a:rPr>
                <a:t>The researcher must submit his or her proposal before the deadline.</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34"/>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FFDE59"/>
              </a:gs>
              <a:gs pos="100000">
                <a:srgbClr val="FF914D"/>
              </a:gs>
            </a:gsLst>
            <a:lin ang="0" scaled="0"/>
          </a:gradFill>
          <a:ln>
            <a:noFill/>
          </a:ln>
        </p:spPr>
      </p:sp>
      <p:grpSp>
        <p:nvGrpSpPr>
          <p:cNvPr id="540" name="Google Shape;540;p34"/>
          <p:cNvGrpSpPr/>
          <p:nvPr/>
        </p:nvGrpSpPr>
        <p:grpSpPr>
          <a:xfrm>
            <a:off x="431381" y="2781919"/>
            <a:ext cx="17257395" cy="3071943"/>
            <a:chOff x="0" y="0"/>
            <a:chExt cx="23009861" cy="4095924"/>
          </a:xfrm>
        </p:grpSpPr>
        <p:sp>
          <p:nvSpPr>
            <p:cNvPr id="541" name="Google Shape;541;p34"/>
            <p:cNvSpPr/>
            <p:nvPr/>
          </p:nvSpPr>
          <p:spPr>
            <a:xfrm>
              <a:off x="9525" y="12152"/>
              <a:ext cx="22990811" cy="4071597"/>
            </a:xfrm>
            <a:custGeom>
              <a:rect b="b" l="l" r="r" t="t"/>
              <a:pathLst>
                <a:path extrusionOk="0" h="4071597" w="22990811">
                  <a:moveTo>
                    <a:pt x="0" y="0"/>
                  </a:moveTo>
                  <a:lnTo>
                    <a:pt x="22990811" y="0"/>
                  </a:lnTo>
                  <a:lnTo>
                    <a:pt x="22990811" y="4071598"/>
                  </a:lnTo>
                  <a:lnTo>
                    <a:pt x="0" y="4071598"/>
                  </a:lnTo>
                  <a:close/>
                </a:path>
              </a:pathLst>
            </a:custGeom>
            <a:solidFill>
              <a:srgbClr val="D69BC5"/>
            </a:solidFill>
            <a:ln>
              <a:noFill/>
            </a:ln>
          </p:spPr>
        </p:sp>
        <p:sp>
          <p:nvSpPr>
            <p:cNvPr id="542" name="Google Shape;542;p34"/>
            <p:cNvSpPr/>
            <p:nvPr/>
          </p:nvSpPr>
          <p:spPr>
            <a:xfrm>
              <a:off x="0" y="0"/>
              <a:ext cx="23009861" cy="4095902"/>
            </a:xfrm>
            <a:custGeom>
              <a:rect b="b" l="l" r="r" t="t"/>
              <a:pathLst>
                <a:path extrusionOk="0" h="4095902" w="23009861">
                  <a:moveTo>
                    <a:pt x="9525" y="0"/>
                  </a:moveTo>
                  <a:lnTo>
                    <a:pt x="23000336" y="0"/>
                  </a:lnTo>
                  <a:cubicBezTo>
                    <a:pt x="23005543" y="0"/>
                    <a:pt x="23009861" y="5509"/>
                    <a:pt x="23009861" y="12152"/>
                  </a:cubicBezTo>
                  <a:lnTo>
                    <a:pt x="23009861" y="4083750"/>
                  </a:lnTo>
                  <a:cubicBezTo>
                    <a:pt x="23009861" y="4090393"/>
                    <a:pt x="23005543" y="4095902"/>
                    <a:pt x="23000336" y="4095902"/>
                  </a:cubicBezTo>
                  <a:lnTo>
                    <a:pt x="9525" y="4095902"/>
                  </a:lnTo>
                  <a:cubicBezTo>
                    <a:pt x="4318" y="4095902"/>
                    <a:pt x="0" y="4090393"/>
                    <a:pt x="0" y="4083750"/>
                  </a:cubicBezTo>
                  <a:lnTo>
                    <a:pt x="0" y="12152"/>
                  </a:lnTo>
                  <a:cubicBezTo>
                    <a:pt x="0" y="5509"/>
                    <a:pt x="4318" y="0"/>
                    <a:pt x="9525" y="0"/>
                  </a:cubicBezTo>
                  <a:moveTo>
                    <a:pt x="9525" y="24304"/>
                  </a:moveTo>
                  <a:lnTo>
                    <a:pt x="9525" y="12152"/>
                  </a:lnTo>
                  <a:lnTo>
                    <a:pt x="19050" y="12152"/>
                  </a:lnTo>
                  <a:lnTo>
                    <a:pt x="19050" y="4083750"/>
                  </a:lnTo>
                  <a:lnTo>
                    <a:pt x="9525" y="4083750"/>
                  </a:lnTo>
                  <a:lnTo>
                    <a:pt x="9525" y="4071598"/>
                  </a:lnTo>
                  <a:lnTo>
                    <a:pt x="23000336" y="4071598"/>
                  </a:lnTo>
                  <a:lnTo>
                    <a:pt x="23000336" y="4083750"/>
                  </a:lnTo>
                  <a:lnTo>
                    <a:pt x="22990811" y="4083750"/>
                  </a:lnTo>
                  <a:lnTo>
                    <a:pt x="22990811" y="12152"/>
                  </a:lnTo>
                  <a:lnTo>
                    <a:pt x="23000336" y="12152"/>
                  </a:lnTo>
                  <a:lnTo>
                    <a:pt x="23000336" y="24304"/>
                  </a:lnTo>
                  <a:lnTo>
                    <a:pt x="9525" y="24304"/>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4"/>
            <p:cNvSpPr txBox="1"/>
            <p:nvPr/>
          </p:nvSpPr>
          <p:spPr>
            <a:xfrm>
              <a:off x="0" y="0"/>
              <a:ext cx="23009850" cy="4095924"/>
            </a:xfrm>
            <a:prstGeom prst="rect">
              <a:avLst/>
            </a:prstGeom>
            <a:noFill/>
            <a:ln>
              <a:noFill/>
            </a:ln>
          </p:spPr>
          <p:txBody>
            <a:bodyPr anchorCtr="0" anchor="ctr" bIns="50800" lIns="50800" spcFirstLastPara="1" rIns="50800" wrap="square" tIns="50800">
              <a:noAutofit/>
            </a:bodyPr>
            <a:lstStyle/>
            <a:p>
              <a:pPr indent="-497868" lvl="1" marL="995737" marR="0" rtl="0" algn="just">
                <a:lnSpc>
                  <a:spcPct val="120000"/>
                </a:lnSpc>
                <a:spcBef>
                  <a:spcPts val="0"/>
                </a:spcBef>
                <a:spcAft>
                  <a:spcPts val="0"/>
                </a:spcAft>
                <a:buClr>
                  <a:srgbClr val="000000"/>
                </a:buClr>
                <a:buSzPts val="4500"/>
                <a:buFont typeface="Open Sans"/>
                <a:buAutoNum type="arabicPeriod"/>
              </a:pPr>
              <a:r>
                <a:rPr b="1" i="1" lang="en-US" sz="4500" u="none" cap="none" strike="noStrike">
                  <a:solidFill>
                    <a:srgbClr val="000000"/>
                  </a:solidFill>
                  <a:latin typeface="Open Sans"/>
                  <a:ea typeface="Open Sans"/>
                  <a:cs typeface="Open Sans"/>
                  <a:sym typeface="Open Sans"/>
                </a:rPr>
                <a:t>Please all rise in welcoming this year’s faculty and their wives.</a:t>
              </a:r>
              <a:endParaRPr/>
            </a:p>
            <a:p>
              <a:pPr indent="-497868" lvl="1" marL="995737" marR="0" rtl="0" algn="just">
                <a:lnSpc>
                  <a:spcPct val="120000"/>
                </a:lnSpc>
                <a:spcBef>
                  <a:spcPts val="0"/>
                </a:spcBef>
                <a:spcAft>
                  <a:spcPts val="0"/>
                </a:spcAft>
                <a:buClr>
                  <a:srgbClr val="000000"/>
                </a:buClr>
                <a:buSzPts val="4500"/>
                <a:buFont typeface="Open Sans"/>
                <a:buAutoNum type="arabicPeriod"/>
              </a:pPr>
              <a:r>
                <a:rPr b="1" i="1" lang="en-US" sz="4500" u="none" cap="none" strike="noStrike">
                  <a:solidFill>
                    <a:srgbClr val="000000"/>
                  </a:solidFill>
                  <a:latin typeface="Open Sans"/>
                  <a:ea typeface="Open Sans"/>
                  <a:cs typeface="Open Sans"/>
                  <a:sym typeface="Open Sans"/>
                </a:rPr>
                <a:t>Please all rise in welcoming this year’s faculty and their spouses.</a:t>
              </a:r>
              <a:endParaRPr/>
            </a:p>
          </p:txBody>
        </p:sp>
      </p:grpSp>
      <p:grpSp>
        <p:nvGrpSpPr>
          <p:cNvPr id="544" name="Google Shape;544;p34"/>
          <p:cNvGrpSpPr/>
          <p:nvPr/>
        </p:nvGrpSpPr>
        <p:grpSpPr>
          <a:xfrm>
            <a:off x="515306" y="6673011"/>
            <a:ext cx="17257395" cy="3224594"/>
            <a:chOff x="0" y="0"/>
            <a:chExt cx="23009861" cy="4299458"/>
          </a:xfrm>
        </p:grpSpPr>
        <p:sp>
          <p:nvSpPr>
            <p:cNvPr id="545" name="Google Shape;545;p34"/>
            <p:cNvSpPr/>
            <p:nvPr/>
          </p:nvSpPr>
          <p:spPr>
            <a:xfrm>
              <a:off x="9525" y="9525"/>
              <a:ext cx="22990811" cy="4280408"/>
            </a:xfrm>
            <a:custGeom>
              <a:rect b="b" l="l" r="r" t="t"/>
              <a:pathLst>
                <a:path extrusionOk="0" h="4280408" w="22990811">
                  <a:moveTo>
                    <a:pt x="0" y="0"/>
                  </a:moveTo>
                  <a:lnTo>
                    <a:pt x="22990811" y="0"/>
                  </a:lnTo>
                  <a:lnTo>
                    <a:pt x="22990811" y="4280408"/>
                  </a:lnTo>
                  <a:lnTo>
                    <a:pt x="0" y="4280408"/>
                  </a:lnTo>
                  <a:close/>
                </a:path>
              </a:pathLst>
            </a:custGeom>
            <a:solidFill>
              <a:srgbClr val="D69BC5"/>
            </a:solidFill>
            <a:ln>
              <a:noFill/>
            </a:ln>
          </p:spPr>
        </p:sp>
        <p:sp>
          <p:nvSpPr>
            <p:cNvPr id="546" name="Google Shape;546;p34"/>
            <p:cNvSpPr/>
            <p:nvPr/>
          </p:nvSpPr>
          <p:spPr>
            <a:xfrm>
              <a:off x="0" y="0"/>
              <a:ext cx="23009861" cy="4299458"/>
            </a:xfrm>
            <a:custGeom>
              <a:rect b="b" l="l" r="r" t="t"/>
              <a:pathLst>
                <a:path extrusionOk="0" h="4299458" w="23009861">
                  <a:moveTo>
                    <a:pt x="9525" y="0"/>
                  </a:moveTo>
                  <a:lnTo>
                    <a:pt x="23000336" y="0"/>
                  </a:lnTo>
                  <a:cubicBezTo>
                    <a:pt x="23005543" y="0"/>
                    <a:pt x="23009861" y="4318"/>
                    <a:pt x="23009861" y="9525"/>
                  </a:cubicBezTo>
                  <a:lnTo>
                    <a:pt x="23009861" y="4289933"/>
                  </a:lnTo>
                  <a:cubicBezTo>
                    <a:pt x="23009861" y="4295140"/>
                    <a:pt x="23005543" y="4299458"/>
                    <a:pt x="23000336" y="4299458"/>
                  </a:cubicBezTo>
                  <a:lnTo>
                    <a:pt x="9525" y="4299458"/>
                  </a:lnTo>
                  <a:cubicBezTo>
                    <a:pt x="4318" y="4299458"/>
                    <a:pt x="0" y="4295140"/>
                    <a:pt x="0" y="4289933"/>
                  </a:cubicBezTo>
                  <a:lnTo>
                    <a:pt x="0" y="9525"/>
                  </a:lnTo>
                  <a:cubicBezTo>
                    <a:pt x="0" y="4318"/>
                    <a:pt x="4318" y="0"/>
                    <a:pt x="9525" y="0"/>
                  </a:cubicBezTo>
                  <a:moveTo>
                    <a:pt x="9525" y="19050"/>
                  </a:moveTo>
                  <a:lnTo>
                    <a:pt x="9525" y="9525"/>
                  </a:lnTo>
                  <a:lnTo>
                    <a:pt x="19050" y="9525"/>
                  </a:lnTo>
                  <a:lnTo>
                    <a:pt x="19050" y="4289933"/>
                  </a:lnTo>
                  <a:lnTo>
                    <a:pt x="9525" y="4289933"/>
                  </a:lnTo>
                  <a:lnTo>
                    <a:pt x="9525" y="4280408"/>
                  </a:lnTo>
                  <a:lnTo>
                    <a:pt x="23000336" y="4280408"/>
                  </a:lnTo>
                  <a:lnTo>
                    <a:pt x="23000336" y="4289933"/>
                  </a:lnTo>
                  <a:lnTo>
                    <a:pt x="22990811" y="4289933"/>
                  </a:lnTo>
                  <a:lnTo>
                    <a:pt x="22990811" y="9525"/>
                  </a:lnTo>
                  <a:lnTo>
                    <a:pt x="23000336" y="9525"/>
                  </a:lnTo>
                  <a:lnTo>
                    <a:pt x="23000336" y="19050"/>
                  </a:lnTo>
                  <a:lnTo>
                    <a:pt x="9525" y="1905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4"/>
            <p:cNvSpPr txBox="1"/>
            <p:nvPr/>
          </p:nvSpPr>
          <p:spPr>
            <a:xfrm>
              <a:off x="0" y="0"/>
              <a:ext cx="23009850" cy="4299450"/>
            </a:xfrm>
            <a:prstGeom prst="rect">
              <a:avLst/>
            </a:prstGeom>
            <a:noFill/>
            <a:ln>
              <a:noFill/>
            </a:ln>
          </p:spPr>
          <p:txBody>
            <a:bodyPr anchorCtr="0" anchor="ctr" bIns="50800" lIns="50800" spcFirstLastPara="1" rIns="50800" wrap="square" tIns="50800">
              <a:noAutofit/>
            </a:bodyPr>
            <a:lstStyle/>
            <a:p>
              <a:pPr indent="-497868" lvl="1" marL="995737" marR="0" rtl="0" algn="just">
                <a:lnSpc>
                  <a:spcPct val="120000"/>
                </a:lnSpc>
                <a:spcBef>
                  <a:spcPts val="0"/>
                </a:spcBef>
                <a:spcAft>
                  <a:spcPts val="0"/>
                </a:spcAft>
                <a:buClr>
                  <a:srgbClr val="000000"/>
                </a:buClr>
                <a:buSzPts val="4500"/>
                <a:buFont typeface="Open Sans"/>
                <a:buAutoNum type="arabicPeriod"/>
              </a:pPr>
              <a:r>
                <a:rPr b="1" i="1" lang="en-US" sz="4500" u="none" cap="none" strike="noStrike">
                  <a:solidFill>
                    <a:srgbClr val="000000"/>
                  </a:solidFill>
                  <a:latin typeface="Open Sans"/>
                  <a:ea typeface="Open Sans"/>
                  <a:cs typeface="Open Sans"/>
                  <a:sym typeface="Open Sans"/>
                </a:rPr>
                <a:t>This company needs a more passionate and dedicated manpower.</a:t>
              </a:r>
              <a:endParaRPr/>
            </a:p>
            <a:p>
              <a:pPr indent="-497868" lvl="1" marL="995737" marR="0" rtl="0" algn="just">
                <a:lnSpc>
                  <a:spcPct val="120000"/>
                </a:lnSpc>
                <a:spcBef>
                  <a:spcPts val="0"/>
                </a:spcBef>
                <a:spcAft>
                  <a:spcPts val="0"/>
                </a:spcAft>
                <a:buClr>
                  <a:srgbClr val="000000"/>
                </a:buClr>
                <a:buSzPts val="4500"/>
                <a:buFont typeface="Open Sans"/>
                <a:buAutoNum type="arabicPeriod"/>
              </a:pPr>
              <a:r>
                <a:rPr b="1" i="1" lang="en-US" sz="4500" u="none" cap="none" strike="noStrike">
                  <a:solidFill>
                    <a:srgbClr val="000000"/>
                  </a:solidFill>
                  <a:latin typeface="Open Sans"/>
                  <a:ea typeface="Open Sans"/>
                  <a:cs typeface="Open Sans"/>
                  <a:sym typeface="Open Sans"/>
                </a:rPr>
                <a:t>This company needs a more passionate and dedicated workforce.</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35"/>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FFDE59"/>
              </a:gs>
              <a:gs pos="100000">
                <a:srgbClr val="FF914D"/>
              </a:gs>
            </a:gsLst>
            <a:lin ang="0" scaled="0"/>
          </a:gradFill>
          <a:ln>
            <a:noFill/>
          </a:ln>
        </p:spPr>
      </p:sp>
      <p:sp>
        <p:nvSpPr>
          <p:cNvPr id="557" name="Google Shape;557;p35"/>
          <p:cNvSpPr txBox="1"/>
          <p:nvPr/>
        </p:nvSpPr>
        <p:spPr>
          <a:xfrm>
            <a:off x="742575" y="2106775"/>
            <a:ext cx="16802850" cy="8292465"/>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4500" u="none" cap="none" strike="noStrike">
                <a:solidFill>
                  <a:srgbClr val="000000"/>
                </a:solidFill>
                <a:latin typeface="Alice"/>
                <a:ea typeface="Alice"/>
                <a:cs typeface="Alice"/>
                <a:sym typeface="Alice"/>
              </a:rPr>
              <a:t>The use of masculine or feminine pronouns may create gender bias, which is evident in the following statement:</a:t>
            </a:r>
            <a:endParaRPr/>
          </a:p>
          <a:p>
            <a:pPr indent="0" lvl="0" marL="0" marR="0" rtl="0" algn="just">
              <a:lnSpc>
                <a:spcPct val="120000"/>
              </a:lnSpc>
              <a:spcBef>
                <a:spcPts val="0"/>
              </a:spcBef>
              <a:spcAft>
                <a:spcPts val="0"/>
              </a:spcAft>
              <a:buNone/>
            </a:pPr>
            <a:r>
              <a:t/>
            </a:r>
            <a:endParaRPr b="0" i="0" sz="4500" u="none" cap="none" strike="noStrike">
              <a:solidFill>
                <a:srgbClr val="000000"/>
              </a:solidFill>
              <a:latin typeface="Alice"/>
              <a:ea typeface="Alice"/>
              <a:cs typeface="Alice"/>
              <a:sym typeface="Alice"/>
            </a:endParaRPr>
          </a:p>
          <a:p>
            <a:pPr indent="0" lvl="0" marL="0" marR="0" rtl="0" algn="just">
              <a:lnSpc>
                <a:spcPct val="120000"/>
              </a:lnSpc>
              <a:spcBef>
                <a:spcPts val="0"/>
              </a:spcBef>
              <a:spcAft>
                <a:spcPts val="0"/>
              </a:spcAft>
              <a:buNone/>
            </a:pPr>
            <a:r>
              <a:rPr b="0" i="1" lang="en-US" sz="4500" u="none" cap="none" strike="noStrike">
                <a:solidFill>
                  <a:srgbClr val="000000"/>
                </a:solidFill>
                <a:latin typeface="Alice"/>
                <a:ea typeface="Alice"/>
                <a:cs typeface="Alice"/>
                <a:sym typeface="Alice"/>
              </a:rPr>
              <a:t>	Each employee must submit his photo for filing.</a:t>
            </a:r>
            <a:endParaRPr/>
          </a:p>
          <a:p>
            <a:pPr indent="0" lvl="0" marL="0" marR="0" rtl="0" algn="just">
              <a:lnSpc>
                <a:spcPct val="120000"/>
              </a:lnSpc>
              <a:spcBef>
                <a:spcPts val="0"/>
              </a:spcBef>
              <a:spcAft>
                <a:spcPts val="0"/>
              </a:spcAft>
              <a:buNone/>
            </a:pPr>
            <a:r>
              <a:t/>
            </a:r>
            <a:endParaRPr b="0" i="1" sz="4500" u="none" cap="none" strike="noStrike">
              <a:solidFill>
                <a:srgbClr val="000000"/>
              </a:solidFill>
              <a:latin typeface="Alice"/>
              <a:ea typeface="Alice"/>
              <a:cs typeface="Alice"/>
              <a:sym typeface="Alice"/>
            </a:endParaRPr>
          </a:p>
          <a:p>
            <a:pPr indent="0" lvl="0" marL="0" marR="0" rtl="0" algn="just">
              <a:lnSpc>
                <a:spcPct val="120000"/>
              </a:lnSpc>
              <a:spcBef>
                <a:spcPts val="0"/>
              </a:spcBef>
              <a:spcAft>
                <a:spcPts val="0"/>
              </a:spcAft>
              <a:buNone/>
            </a:pPr>
            <a:r>
              <a:rPr b="0" i="0" lang="en-US" sz="4500" u="none" cap="none" strike="noStrike">
                <a:solidFill>
                  <a:srgbClr val="000000"/>
                </a:solidFill>
                <a:latin typeface="Alice"/>
                <a:ea typeface="Alice"/>
                <a:cs typeface="Alice"/>
                <a:sym typeface="Alice"/>
              </a:rPr>
              <a:t>This can be avoided by doing the following: </a:t>
            </a:r>
            <a:endParaRPr/>
          </a:p>
          <a:p>
            <a:pPr indent="0" lvl="0" marL="0" marR="0" rtl="0" algn="just">
              <a:lnSpc>
                <a:spcPct val="120000"/>
              </a:lnSpc>
              <a:spcBef>
                <a:spcPts val="0"/>
              </a:spcBef>
              <a:spcAft>
                <a:spcPts val="0"/>
              </a:spcAft>
              <a:buNone/>
            </a:pPr>
            <a:r>
              <a:t/>
            </a:r>
            <a:endParaRPr b="0" i="0" sz="4500" u="none" cap="none" strike="noStrike">
              <a:solidFill>
                <a:srgbClr val="000000"/>
              </a:solidFill>
              <a:latin typeface="Alice"/>
              <a:ea typeface="Alice"/>
              <a:cs typeface="Alice"/>
              <a:sym typeface="Alice"/>
            </a:endParaRPr>
          </a:p>
          <a:p>
            <a:pPr indent="-835369" lvl="1" marL="1670738" marR="0" rtl="0" algn="just">
              <a:lnSpc>
                <a:spcPct val="120000"/>
              </a:lnSpc>
              <a:spcBef>
                <a:spcPts val="0"/>
              </a:spcBef>
              <a:spcAft>
                <a:spcPts val="0"/>
              </a:spcAft>
              <a:buClr>
                <a:srgbClr val="000000"/>
              </a:buClr>
              <a:buSzPts val="4500"/>
              <a:buFont typeface="Alice"/>
              <a:buAutoNum type="arabicPeriod"/>
            </a:pPr>
            <a:r>
              <a:rPr b="0" i="0" lang="en-US" sz="4500" u="none" cap="none" strike="noStrike">
                <a:solidFill>
                  <a:srgbClr val="000000"/>
                </a:solidFill>
                <a:latin typeface="Alice"/>
                <a:ea typeface="Alice"/>
                <a:cs typeface="Alice"/>
                <a:sym typeface="Alice"/>
              </a:rPr>
              <a:t>Drop the pronoun that signifies gender and restructure the statement.</a:t>
            </a:r>
            <a:endParaRPr/>
          </a:p>
          <a:p>
            <a:pPr indent="-835369" lvl="1" marL="1670738" marR="0" rtl="0" algn="just">
              <a:lnSpc>
                <a:spcPct val="120000"/>
              </a:lnSpc>
              <a:spcBef>
                <a:spcPts val="0"/>
              </a:spcBef>
              <a:spcAft>
                <a:spcPts val="0"/>
              </a:spcAft>
              <a:buNone/>
            </a:pPr>
            <a:r>
              <a:t/>
            </a:r>
            <a:endParaRPr b="0" i="0" sz="4500" u="none" cap="none" strike="noStrike">
              <a:solidFill>
                <a:srgbClr val="000000"/>
              </a:solidFill>
              <a:latin typeface="Alice"/>
              <a:ea typeface="Alice"/>
              <a:cs typeface="Alice"/>
              <a:sym typeface="Alice"/>
            </a:endParaRPr>
          </a:p>
          <a:p>
            <a:pPr indent="-835369" lvl="1" marL="1670738" marR="0" rtl="0" algn="just">
              <a:lnSpc>
                <a:spcPct val="120000"/>
              </a:lnSpc>
              <a:spcBef>
                <a:spcPts val="0"/>
              </a:spcBef>
              <a:spcAft>
                <a:spcPts val="0"/>
              </a:spcAft>
              <a:buNone/>
            </a:pPr>
            <a:r>
              <a:rPr b="0" i="1" lang="en-US" sz="4500" u="none" cap="none" strike="noStrike">
                <a:solidFill>
                  <a:srgbClr val="000000"/>
                </a:solidFill>
                <a:latin typeface="Alice"/>
                <a:ea typeface="Alice"/>
                <a:cs typeface="Alice"/>
                <a:sym typeface="Alice"/>
              </a:rPr>
              <a:t>Each employee must submit </a:t>
            </a:r>
            <a:r>
              <a:rPr b="0" i="1" lang="en-US" sz="4500" u="sng" cap="none" strike="noStrike">
                <a:solidFill>
                  <a:srgbClr val="000000"/>
                </a:solidFill>
                <a:latin typeface="Alice"/>
                <a:ea typeface="Alice"/>
                <a:cs typeface="Alice"/>
                <a:sym typeface="Alice"/>
              </a:rPr>
              <a:t>a photo</a:t>
            </a:r>
            <a:r>
              <a:rPr b="0" i="1" lang="en-US" sz="4500" u="none" cap="none" strike="noStrike">
                <a:solidFill>
                  <a:srgbClr val="000000"/>
                </a:solidFill>
                <a:latin typeface="Alice"/>
                <a:ea typeface="Alice"/>
                <a:cs typeface="Alice"/>
                <a:sym typeface="Alice"/>
              </a:rPr>
              <a:t> for filing.</a:t>
            </a:r>
            <a:endParaRPr/>
          </a:p>
          <a:p>
            <a:pPr indent="-835369" lvl="1" marL="1670738" marR="0" rtl="0" algn="l">
              <a:lnSpc>
                <a:spcPct val="137977"/>
              </a:lnSpc>
              <a:spcBef>
                <a:spcPts val="0"/>
              </a:spcBef>
              <a:spcAft>
                <a:spcPts val="0"/>
              </a:spcAft>
              <a:buNone/>
            </a:pPr>
            <a:r>
              <a:t/>
            </a:r>
            <a:endParaRPr b="0" i="1" sz="4500" u="none" cap="none" strike="noStrike">
              <a:solidFill>
                <a:srgbClr val="000000"/>
              </a:solidFill>
              <a:latin typeface="Alice"/>
              <a:ea typeface="Alice"/>
              <a:cs typeface="Alice"/>
              <a:sym typeface="Alic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36"/>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FFDE59"/>
              </a:gs>
              <a:gs pos="100000">
                <a:srgbClr val="FF914D"/>
              </a:gs>
            </a:gsLst>
            <a:lin ang="0" scaled="0"/>
          </a:gradFill>
          <a:ln>
            <a:noFill/>
          </a:ln>
        </p:spPr>
      </p:sp>
      <p:sp>
        <p:nvSpPr>
          <p:cNvPr id="567" name="Google Shape;567;p36"/>
          <p:cNvSpPr txBox="1"/>
          <p:nvPr/>
        </p:nvSpPr>
        <p:spPr>
          <a:xfrm>
            <a:off x="742575" y="2106775"/>
            <a:ext cx="16802850" cy="6235065"/>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4500" u="none" cap="none" strike="noStrike">
                <a:solidFill>
                  <a:srgbClr val="000000"/>
                </a:solidFill>
                <a:latin typeface="Alice"/>
                <a:ea typeface="Alice"/>
                <a:cs typeface="Alice"/>
                <a:sym typeface="Alice"/>
              </a:rPr>
              <a:t>2. Change to plural construction.</a:t>
            </a:r>
            <a:endParaRPr/>
          </a:p>
          <a:p>
            <a:pPr indent="0" lvl="0" marL="0" marR="0" rtl="0" algn="just">
              <a:lnSpc>
                <a:spcPct val="120000"/>
              </a:lnSpc>
              <a:spcBef>
                <a:spcPts val="0"/>
              </a:spcBef>
              <a:spcAft>
                <a:spcPts val="0"/>
              </a:spcAft>
              <a:buNone/>
            </a:pPr>
            <a:r>
              <a:rPr b="0" i="0" lang="en-US" sz="4500" u="none" cap="none" strike="noStrike">
                <a:solidFill>
                  <a:srgbClr val="000000"/>
                </a:solidFill>
                <a:latin typeface="Alice"/>
                <a:ea typeface="Alice"/>
                <a:cs typeface="Alice"/>
                <a:sym typeface="Alice"/>
              </a:rPr>
              <a:t>	</a:t>
            </a:r>
            <a:endParaRPr/>
          </a:p>
          <a:p>
            <a:pPr indent="0" lvl="0" marL="0" marR="0" rtl="0" algn="just">
              <a:lnSpc>
                <a:spcPct val="120000"/>
              </a:lnSpc>
              <a:spcBef>
                <a:spcPts val="0"/>
              </a:spcBef>
              <a:spcAft>
                <a:spcPts val="0"/>
              </a:spcAft>
              <a:buNone/>
            </a:pPr>
            <a:r>
              <a:rPr b="0" i="1" lang="en-US" sz="4500" u="none" cap="none" strike="noStrike">
                <a:solidFill>
                  <a:srgbClr val="000000"/>
                </a:solidFill>
                <a:latin typeface="Alice"/>
                <a:ea typeface="Alice"/>
                <a:cs typeface="Alice"/>
                <a:sym typeface="Alice"/>
              </a:rPr>
              <a:t>	Employees must submit their photos for filing.</a:t>
            </a:r>
            <a:endParaRPr/>
          </a:p>
          <a:p>
            <a:pPr indent="0" lvl="0" marL="0" marR="0" rtl="0" algn="just">
              <a:lnSpc>
                <a:spcPct val="120000"/>
              </a:lnSpc>
              <a:spcBef>
                <a:spcPts val="0"/>
              </a:spcBef>
              <a:spcAft>
                <a:spcPts val="0"/>
              </a:spcAft>
              <a:buNone/>
            </a:pPr>
            <a:r>
              <a:rPr b="0" i="0" lang="en-US" sz="4500" u="none" cap="none" strike="noStrike">
                <a:solidFill>
                  <a:srgbClr val="000000"/>
                </a:solidFill>
                <a:latin typeface="Alice"/>
                <a:ea typeface="Alice"/>
                <a:cs typeface="Alice"/>
                <a:sym typeface="Alice"/>
              </a:rPr>
              <a:t> </a:t>
            </a:r>
            <a:endParaRPr/>
          </a:p>
          <a:p>
            <a:pPr indent="0" lvl="0" marL="0" marR="0" rtl="0" algn="just">
              <a:lnSpc>
                <a:spcPct val="120000"/>
              </a:lnSpc>
              <a:spcBef>
                <a:spcPts val="0"/>
              </a:spcBef>
              <a:spcAft>
                <a:spcPts val="0"/>
              </a:spcAft>
              <a:buNone/>
            </a:pPr>
            <a:r>
              <a:rPr b="0" i="0" lang="en-US" sz="4500" u="none" cap="none" strike="noStrike">
                <a:solidFill>
                  <a:srgbClr val="000000"/>
                </a:solidFill>
                <a:latin typeface="Alice"/>
                <a:ea typeface="Alice"/>
                <a:cs typeface="Alice"/>
                <a:sym typeface="Alice"/>
              </a:rPr>
              <a:t>3. Replace the masculine or feminine pronoun with </a:t>
            </a:r>
            <a:r>
              <a:rPr b="0" i="1" lang="en-US" sz="4500" u="none" cap="none" strike="noStrike">
                <a:solidFill>
                  <a:srgbClr val="000000"/>
                </a:solidFill>
                <a:latin typeface="Alice"/>
                <a:ea typeface="Alice"/>
                <a:cs typeface="Alice"/>
                <a:sym typeface="Alice"/>
              </a:rPr>
              <a:t>one</a:t>
            </a:r>
            <a:r>
              <a:rPr b="0" i="0" lang="en-US" sz="4500" u="none" cap="none" strike="noStrike">
                <a:solidFill>
                  <a:srgbClr val="000000"/>
                </a:solidFill>
                <a:latin typeface="Alice"/>
                <a:ea typeface="Alice"/>
                <a:cs typeface="Alice"/>
                <a:sym typeface="Alice"/>
              </a:rPr>
              <a:t> or </a:t>
            </a:r>
            <a:r>
              <a:rPr b="0" i="1" lang="en-US" sz="4500" u="none" cap="none" strike="noStrike">
                <a:solidFill>
                  <a:srgbClr val="000000"/>
                </a:solidFill>
                <a:latin typeface="Alice"/>
                <a:ea typeface="Alice"/>
                <a:cs typeface="Alice"/>
                <a:sym typeface="Alice"/>
              </a:rPr>
              <a:t>you</a:t>
            </a:r>
            <a:r>
              <a:rPr b="0" i="0" lang="en-US" sz="4500" u="none" cap="none" strike="noStrike">
                <a:solidFill>
                  <a:srgbClr val="000000"/>
                </a:solidFill>
                <a:latin typeface="Alice"/>
                <a:ea typeface="Alice"/>
                <a:cs typeface="Alice"/>
                <a:sym typeface="Alice"/>
              </a:rPr>
              <a:t>.</a:t>
            </a:r>
            <a:endParaRPr/>
          </a:p>
          <a:p>
            <a:pPr indent="0" lvl="0" marL="0" marR="0" rtl="0" algn="just">
              <a:lnSpc>
                <a:spcPct val="120000"/>
              </a:lnSpc>
              <a:spcBef>
                <a:spcPts val="0"/>
              </a:spcBef>
              <a:spcAft>
                <a:spcPts val="0"/>
              </a:spcAft>
              <a:buNone/>
            </a:pPr>
            <a:r>
              <a:rPr b="0" i="0" lang="en-US" sz="4500" u="none" cap="none" strike="noStrike">
                <a:solidFill>
                  <a:srgbClr val="000000"/>
                </a:solidFill>
                <a:latin typeface="Alice"/>
                <a:ea typeface="Alice"/>
                <a:cs typeface="Alice"/>
                <a:sym typeface="Alice"/>
              </a:rPr>
              <a:t>		</a:t>
            </a:r>
            <a:endParaRPr/>
          </a:p>
          <a:p>
            <a:pPr indent="0" lvl="0" marL="0" marR="0" rtl="0" algn="just">
              <a:lnSpc>
                <a:spcPct val="120000"/>
              </a:lnSpc>
              <a:spcBef>
                <a:spcPts val="0"/>
              </a:spcBef>
              <a:spcAft>
                <a:spcPts val="0"/>
              </a:spcAft>
              <a:buNone/>
            </a:pPr>
            <a:r>
              <a:rPr b="0" i="1" lang="en-US" sz="4500" u="none" cap="none" strike="noStrike">
                <a:solidFill>
                  <a:srgbClr val="000000"/>
                </a:solidFill>
                <a:latin typeface="Alice"/>
                <a:ea typeface="Alice"/>
                <a:cs typeface="Alice"/>
                <a:sym typeface="Alice"/>
              </a:rPr>
              <a:t>		You must submit your photo for filing.</a:t>
            </a:r>
            <a:endParaRPr/>
          </a:p>
          <a:p>
            <a:pPr indent="0" lvl="0" marL="0" marR="0" rtl="0" algn="just">
              <a:lnSpc>
                <a:spcPct val="120000"/>
              </a:lnSpc>
              <a:spcBef>
                <a:spcPts val="0"/>
              </a:spcBef>
              <a:spcAft>
                <a:spcPts val="0"/>
              </a:spcAft>
              <a:buNone/>
            </a:pPr>
            <a:r>
              <a:t/>
            </a:r>
            <a:endParaRPr b="0" i="1" sz="4500" u="none" cap="none" strike="noStrike">
              <a:solidFill>
                <a:srgbClr val="000000"/>
              </a:solidFill>
              <a:latin typeface="Alice"/>
              <a:ea typeface="Alice"/>
              <a:cs typeface="Alice"/>
              <a:sym typeface="Alice"/>
            </a:endParaRPr>
          </a:p>
          <a:p>
            <a:pPr indent="0" lvl="0" marL="0" marR="0" rtl="0" algn="l">
              <a:lnSpc>
                <a:spcPct val="137977"/>
              </a:lnSpc>
              <a:spcBef>
                <a:spcPts val="0"/>
              </a:spcBef>
              <a:spcAft>
                <a:spcPts val="0"/>
              </a:spcAft>
              <a:buNone/>
            </a:pPr>
            <a:r>
              <a:t/>
            </a:r>
            <a:endParaRPr b="0" i="1" sz="4500" u="none" cap="none" strike="noStrike">
              <a:solidFill>
                <a:srgbClr val="000000"/>
              </a:solidFill>
              <a:latin typeface="Alice"/>
              <a:ea typeface="Alice"/>
              <a:cs typeface="Alice"/>
              <a:sym typeface="Alic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4"/>
          <p:cNvSpPr/>
          <p:nvPr/>
        </p:nvSpPr>
        <p:spPr>
          <a:xfrm>
            <a:off x="0" y="9399975"/>
            <a:ext cx="18288000" cy="886968"/>
          </a:xfrm>
          <a:custGeom>
            <a:rect b="b" l="l" r="r" t="t"/>
            <a:pathLst>
              <a:path extrusionOk="0" h="1182624" w="24384000">
                <a:moveTo>
                  <a:pt x="24384000" y="0"/>
                </a:moveTo>
                <a:lnTo>
                  <a:pt x="0" y="0"/>
                </a:lnTo>
                <a:lnTo>
                  <a:pt x="0" y="1182624"/>
                </a:lnTo>
                <a:lnTo>
                  <a:pt x="24384000" y="1182624"/>
                </a:lnTo>
                <a:close/>
              </a:path>
            </a:pathLst>
          </a:custGeom>
          <a:gradFill>
            <a:gsLst>
              <a:gs pos="0">
                <a:srgbClr val="FFF7AD"/>
              </a:gs>
              <a:gs pos="100000">
                <a:srgbClr val="FFA9F9"/>
              </a:gs>
            </a:gsLst>
            <a:lin ang="0" scaled="0"/>
          </a:gradFill>
          <a:ln>
            <a:noFill/>
          </a:ln>
        </p:spPr>
      </p:sp>
      <p:grpSp>
        <p:nvGrpSpPr>
          <p:cNvPr id="133" name="Google Shape;133;p4"/>
          <p:cNvGrpSpPr/>
          <p:nvPr/>
        </p:nvGrpSpPr>
        <p:grpSpPr>
          <a:xfrm>
            <a:off x="2991827" y="2283682"/>
            <a:ext cx="14046517" cy="1493853"/>
            <a:chOff x="0" y="-38100"/>
            <a:chExt cx="3259379" cy="346636"/>
          </a:xfrm>
        </p:grpSpPr>
        <p:sp>
          <p:nvSpPr>
            <p:cNvPr id="134" name="Google Shape;134;p4"/>
            <p:cNvSpPr/>
            <p:nvPr/>
          </p:nvSpPr>
          <p:spPr>
            <a:xfrm>
              <a:off x="0" y="0"/>
              <a:ext cx="3259379" cy="308536"/>
            </a:xfrm>
            <a:custGeom>
              <a:rect b="b" l="l" r="r" t="t"/>
              <a:pathLst>
                <a:path extrusionOk="0" h="308536" w="3259379">
                  <a:moveTo>
                    <a:pt x="0" y="0"/>
                  </a:moveTo>
                  <a:lnTo>
                    <a:pt x="3259379" y="0"/>
                  </a:lnTo>
                  <a:lnTo>
                    <a:pt x="3259379" y="308536"/>
                  </a:lnTo>
                  <a:lnTo>
                    <a:pt x="0" y="308536"/>
                  </a:lnTo>
                  <a:close/>
                </a:path>
              </a:pathLst>
            </a:custGeom>
            <a:solidFill>
              <a:srgbClr val="92C7CA"/>
            </a:solidFill>
            <a:ln>
              <a:noFill/>
            </a:ln>
          </p:spPr>
        </p:sp>
        <p:sp>
          <p:nvSpPr>
            <p:cNvPr id="135" name="Google Shape;135;p4"/>
            <p:cNvSpPr txBox="1"/>
            <p:nvPr/>
          </p:nvSpPr>
          <p:spPr>
            <a:xfrm>
              <a:off x="0" y="-38100"/>
              <a:ext cx="3259379" cy="34663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6" name="Google Shape;136;p4"/>
          <p:cNvGrpSpPr/>
          <p:nvPr/>
        </p:nvGrpSpPr>
        <p:grpSpPr>
          <a:xfrm>
            <a:off x="1028700" y="5873026"/>
            <a:ext cx="14448746" cy="1531673"/>
            <a:chOff x="0" y="-38100"/>
            <a:chExt cx="3269928" cy="346636"/>
          </a:xfrm>
        </p:grpSpPr>
        <p:sp>
          <p:nvSpPr>
            <p:cNvPr id="137" name="Google Shape;137;p4"/>
            <p:cNvSpPr/>
            <p:nvPr/>
          </p:nvSpPr>
          <p:spPr>
            <a:xfrm>
              <a:off x="0" y="0"/>
              <a:ext cx="3269928" cy="308536"/>
            </a:xfrm>
            <a:custGeom>
              <a:rect b="b" l="l" r="r" t="t"/>
              <a:pathLst>
                <a:path extrusionOk="0" h="308536" w="3269928">
                  <a:moveTo>
                    <a:pt x="0" y="0"/>
                  </a:moveTo>
                  <a:lnTo>
                    <a:pt x="3269928" y="0"/>
                  </a:lnTo>
                  <a:lnTo>
                    <a:pt x="3269928" y="308536"/>
                  </a:lnTo>
                  <a:lnTo>
                    <a:pt x="0" y="308536"/>
                  </a:lnTo>
                  <a:close/>
                </a:path>
              </a:pathLst>
            </a:custGeom>
            <a:solidFill>
              <a:srgbClr val="92C7CA"/>
            </a:solidFill>
            <a:ln>
              <a:noFill/>
            </a:ln>
          </p:spPr>
        </p:sp>
        <p:sp>
          <p:nvSpPr>
            <p:cNvPr id="138" name="Google Shape;138;p4"/>
            <p:cNvSpPr txBox="1"/>
            <p:nvPr/>
          </p:nvSpPr>
          <p:spPr>
            <a:xfrm>
              <a:off x="0" y="-38100"/>
              <a:ext cx="3269928" cy="34663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9" name="Google Shape;139;p4"/>
          <p:cNvSpPr/>
          <p:nvPr/>
        </p:nvSpPr>
        <p:spPr>
          <a:xfrm>
            <a:off x="15108199" y="4611311"/>
            <a:ext cx="2873198" cy="4788664"/>
          </a:xfrm>
          <a:custGeom>
            <a:rect b="b" l="l" r="r" t="t"/>
            <a:pathLst>
              <a:path extrusionOk="0" h="4788664" w="2873198">
                <a:moveTo>
                  <a:pt x="0" y="0"/>
                </a:moveTo>
                <a:lnTo>
                  <a:pt x="2873198" y="0"/>
                </a:lnTo>
                <a:lnTo>
                  <a:pt x="2873198" y="4788664"/>
                </a:lnTo>
                <a:lnTo>
                  <a:pt x="0" y="4788664"/>
                </a:lnTo>
                <a:lnTo>
                  <a:pt x="0" y="0"/>
                </a:lnTo>
                <a:close/>
              </a:path>
            </a:pathLst>
          </a:custGeom>
          <a:blipFill rotWithShape="1">
            <a:blip r:embed="rId3">
              <a:alphaModFix/>
            </a:blip>
            <a:stretch>
              <a:fillRect b="0" l="0" r="0" t="0"/>
            </a:stretch>
          </a:blipFill>
          <a:ln>
            <a:noFill/>
          </a:ln>
        </p:spPr>
      </p:sp>
      <p:sp>
        <p:nvSpPr>
          <p:cNvPr id="140" name="Google Shape;140;p4"/>
          <p:cNvSpPr/>
          <p:nvPr/>
        </p:nvSpPr>
        <p:spPr>
          <a:xfrm>
            <a:off x="0" y="352303"/>
            <a:ext cx="4227545" cy="5342869"/>
          </a:xfrm>
          <a:custGeom>
            <a:rect b="b" l="l" r="r" t="t"/>
            <a:pathLst>
              <a:path extrusionOk="0" h="5342869" w="4227545">
                <a:moveTo>
                  <a:pt x="0" y="0"/>
                </a:moveTo>
                <a:lnTo>
                  <a:pt x="4227545" y="0"/>
                </a:lnTo>
                <a:lnTo>
                  <a:pt x="4227545" y="5342869"/>
                </a:lnTo>
                <a:lnTo>
                  <a:pt x="0" y="5342869"/>
                </a:lnTo>
                <a:lnTo>
                  <a:pt x="0" y="0"/>
                </a:lnTo>
                <a:close/>
              </a:path>
            </a:pathLst>
          </a:custGeom>
          <a:blipFill rotWithShape="1">
            <a:blip r:embed="rId4">
              <a:alphaModFix/>
            </a:blip>
            <a:stretch>
              <a:fillRect b="0" l="0" r="0" t="0"/>
            </a:stretch>
          </a:blipFill>
          <a:ln>
            <a:noFill/>
          </a:ln>
        </p:spPr>
      </p:sp>
      <p:sp>
        <p:nvSpPr>
          <p:cNvPr id="141" name="Google Shape;141;p4"/>
          <p:cNvSpPr txBox="1"/>
          <p:nvPr/>
        </p:nvSpPr>
        <p:spPr>
          <a:xfrm>
            <a:off x="4227545" y="2704454"/>
            <a:ext cx="18640660" cy="797454"/>
          </a:xfrm>
          <a:prstGeom prst="rect">
            <a:avLst/>
          </a:prstGeom>
          <a:noFill/>
          <a:ln>
            <a:noFill/>
          </a:ln>
        </p:spPr>
        <p:txBody>
          <a:bodyPr anchorCtr="0" anchor="t" bIns="0" lIns="0" spcFirstLastPara="1" rIns="0" wrap="square" tIns="0">
            <a:spAutoFit/>
          </a:bodyPr>
          <a:lstStyle/>
          <a:p>
            <a:pPr indent="0" lvl="0" marL="0" marR="0" rtl="0" algn="just">
              <a:lnSpc>
                <a:spcPct val="120011"/>
              </a:lnSpc>
              <a:spcBef>
                <a:spcPts val="0"/>
              </a:spcBef>
              <a:spcAft>
                <a:spcPts val="0"/>
              </a:spcAft>
              <a:buNone/>
            </a:pPr>
            <a:r>
              <a:rPr b="1" i="0" lang="en-US" sz="5107" u="none" cap="none" strike="noStrike">
                <a:solidFill>
                  <a:srgbClr val="1A344F"/>
                </a:solidFill>
                <a:latin typeface="Alice"/>
                <a:ea typeface="Alice"/>
                <a:cs typeface="Alice"/>
                <a:sym typeface="Alice"/>
              </a:rPr>
              <a:t>How do we speak during formal occasions?</a:t>
            </a:r>
            <a:endParaRPr/>
          </a:p>
        </p:txBody>
      </p:sp>
      <p:sp>
        <p:nvSpPr>
          <p:cNvPr id="142" name="Google Shape;142;p4"/>
          <p:cNvSpPr txBox="1"/>
          <p:nvPr/>
        </p:nvSpPr>
        <p:spPr>
          <a:xfrm>
            <a:off x="1397947" y="6314458"/>
            <a:ext cx="13710252" cy="807636"/>
          </a:xfrm>
          <a:prstGeom prst="rect">
            <a:avLst/>
          </a:prstGeom>
          <a:noFill/>
          <a:ln>
            <a:noFill/>
          </a:ln>
        </p:spPr>
        <p:txBody>
          <a:bodyPr anchorCtr="0" anchor="t" bIns="0" lIns="0" spcFirstLastPara="1" rIns="0" wrap="square" tIns="0">
            <a:spAutoFit/>
          </a:bodyPr>
          <a:lstStyle/>
          <a:p>
            <a:pPr indent="0" lvl="0" marL="0" marR="0" rtl="0" algn="ctr">
              <a:lnSpc>
                <a:spcPct val="120015"/>
              </a:lnSpc>
              <a:spcBef>
                <a:spcPts val="0"/>
              </a:spcBef>
              <a:spcAft>
                <a:spcPts val="0"/>
              </a:spcAft>
              <a:buNone/>
            </a:pPr>
            <a:r>
              <a:rPr b="1" i="0" lang="en-US" sz="5236" u="none" cap="none" strike="noStrike">
                <a:solidFill>
                  <a:srgbClr val="1A344F"/>
                </a:solidFill>
                <a:latin typeface="Alice"/>
                <a:ea typeface="Alice"/>
                <a:cs typeface="Alice"/>
                <a:sym typeface="Alice"/>
              </a:rPr>
              <a:t>How do we speak during informal gatherings?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5"/>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FFF7AD"/>
              </a:gs>
              <a:gs pos="100000">
                <a:srgbClr val="FFA9F9"/>
              </a:gs>
            </a:gsLst>
            <a:lin ang="0" scaled="0"/>
          </a:gradFill>
          <a:ln>
            <a:noFill/>
          </a:ln>
        </p:spPr>
      </p:sp>
      <p:sp>
        <p:nvSpPr>
          <p:cNvPr id="152" name="Google Shape;152;p5"/>
          <p:cNvSpPr txBox="1"/>
          <p:nvPr/>
        </p:nvSpPr>
        <p:spPr>
          <a:xfrm>
            <a:off x="1028700" y="3568917"/>
            <a:ext cx="15968840" cy="5689383"/>
          </a:xfrm>
          <a:prstGeom prst="rect">
            <a:avLst/>
          </a:prstGeom>
          <a:noFill/>
          <a:ln>
            <a:noFill/>
          </a:ln>
        </p:spPr>
        <p:txBody>
          <a:bodyPr anchorCtr="0" anchor="t" bIns="0" lIns="0" spcFirstLastPara="1" rIns="0" wrap="square" tIns="0">
            <a:spAutoFit/>
          </a:bodyPr>
          <a:lstStyle/>
          <a:p>
            <a:pPr indent="0" lvl="0" marL="0" marR="0" rtl="0" algn="just">
              <a:lnSpc>
                <a:spcPct val="137999"/>
              </a:lnSpc>
              <a:spcBef>
                <a:spcPts val="0"/>
              </a:spcBef>
              <a:spcAft>
                <a:spcPts val="0"/>
              </a:spcAft>
              <a:buNone/>
            </a:pPr>
            <a:r>
              <a:rPr b="0" i="0" lang="en-US" sz="6537" u="none" cap="none" strike="noStrike">
                <a:solidFill>
                  <a:srgbClr val="000000"/>
                </a:solidFill>
                <a:latin typeface="Alice"/>
                <a:ea typeface="Alice"/>
                <a:cs typeface="Alice"/>
                <a:sym typeface="Alice"/>
              </a:rPr>
              <a:t>It is used in personal texts meant for family, friends, and colleagues. When you send e-mails or write messages to friends and family members close to your age, this is usually the type of language you use.</a:t>
            </a:r>
            <a:endParaRPr/>
          </a:p>
        </p:txBody>
      </p:sp>
      <p:sp>
        <p:nvSpPr>
          <p:cNvPr id="153" name="Google Shape;153;p5"/>
          <p:cNvSpPr txBox="1"/>
          <p:nvPr/>
        </p:nvSpPr>
        <p:spPr>
          <a:xfrm>
            <a:off x="855338" y="2065875"/>
            <a:ext cx="8709812" cy="1187779"/>
          </a:xfrm>
          <a:prstGeom prst="rect">
            <a:avLst/>
          </a:prstGeom>
          <a:noFill/>
          <a:ln>
            <a:noFill/>
          </a:ln>
        </p:spPr>
        <p:txBody>
          <a:bodyPr anchorCtr="0" anchor="t" bIns="0" lIns="0" spcFirstLastPara="1" rIns="0" wrap="square" tIns="0">
            <a:spAutoFit/>
          </a:bodyPr>
          <a:lstStyle/>
          <a:p>
            <a:pPr indent="0" lvl="0" marL="0" marR="0" rtl="0" algn="l">
              <a:lnSpc>
                <a:spcPct val="108006"/>
              </a:lnSpc>
              <a:spcBef>
                <a:spcPts val="0"/>
              </a:spcBef>
              <a:spcAft>
                <a:spcPts val="0"/>
              </a:spcAft>
              <a:buNone/>
            </a:pPr>
            <a:r>
              <a:rPr b="0" i="0" lang="en-US" sz="8556" u="none" cap="none" strike="noStrike">
                <a:solidFill>
                  <a:srgbClr val="1A344F"/>
                </a:solidFill>
                <a:latin typeface="Anton"/>
                <a:ea typeface="Anton"/>
                <a:cs typeface="Anton"/>
                <a:sym typeface="Anton"/>
              </a:rPr>
              <a:t>Informal Language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6"/>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FFF7AD"/>
              </a:gs>
              <a:gs pos="100000">
                <a:srgbClr val="FFA9F9"/>
              </a:gs>
            </a:gsLst>
            <a:lin ang="0" scaled="0"/>
          </a:gradFill>
          <a:ln>
            <a:noFill/>
          </a:ln>
        </p:spPr>
      </p:sp>
      <p:grpSp>
        <p:nvGrpSpPr>
          <p:cNvPr id="163" name="Google Shape;163;p6"/>
          <p:cNvGrpSpPr/>
          <p:nvPr/>
        </p:nvGrpSpPr>
        <p:grpSpPr>
          <a:xfrm>
            <a:off x="4440245" y="2603210"/>
            <a:ext cx="10309997" cy="2099455"/>
            <a:chOff x="0" y="0"/>
            <a:chExt cx="13746662" cy="2799274"/>
          </a:xfrm>
        </p:grpSpPr>
        <p:sp>
          <p:nvSpPr>
            <p:cNvPr id="164" name="Google Shape;164;p6"/>
            <p:cNvSpPr/>
            <p:nvPr/>
          </p:nvSpPr>
          <p:spPr>
            <a:xfrm>
              <a:off x="0" y="0"/>
              <a:ext cx="13746662" cy="2799274"/>
            </a:xfrm>
            <a:custGeom>
              <a:rect b="b" l="l" r="r" t="t"/>
              <a:pathLst>
                <a:path extrusionOk="0" h="2799274" w="13746662">
                  <a:moveTo>
                    <a:pt x="0" y="0"/>
                  </a:moveTo>
                  <a:lnTo>
                    <a:pt x="2291048" y="0"/>
                  </a:lnTo>
                  <a:lnTo>
                    <a:pt x="5727745" y="0"/>
                  </a:lnTo>
                  <a:lnTo>
                    <a:pt x="13746662" y="0"/>
                  </a:lnTo>
                  <a:lnTo>
                    <a:pt x="13746662" y="1403477"/>
                  </a:lnTo>
                  <a:lnTo>
                    <a:pt x="13746662" y="2004967"/>
                  </a:lnTo>
                  <a:lnTo>
                    <a:pt x="13746662" y="2405955"/>
                  </a:lnTo>
                  <a:lnTo>
                    <a:pt x="5727745" y="2405955"/>
                  </a:lnTo>
                  <a:lnTo>
                    <a:pt x="1406541" y="2799274"/>
                  </a:lnTo>
                  <a:lnTo>
                    <a:pt x="2291048" y="2405955"/>
                  </a:lnTo>
                  <a:lnTo>
                    <a:pt x="0" y="2405955"/>
                  </a:lnTo>
                  <a:lnTo>
                    <a:pt x="0" y="2004967"/>
                  </a:lnTo>
                  <a:lnTo>
                    <a:pt x="0" y="1403477"/>
                  </a:lnTo>
                  <a:close/>
                </a:path>
              </a:pathLst>
            </a:custGeom>
            <a:solidFill>
              <a:srgbClr val="1A344F"/>
            </a:solidFill>
            <a:ln>
              <a:noFill/>
            </a:ln>
          </p:spPr>
        </p:sp>
        <p:sp>
          <p:nvSpPr>
            <p:cNvPr id="165" name="Google Shape;165;p6"/>
            <p:cNvSpPr txBox="1"/>
            <p:nvPr/>
          </p:nvSpPr>
          <p:spPr>
            <a:xfrm>
              <a:off x="0" y="0"/>
              <a:ext cx="13746653" cy="2405931"/>
            </a:xfrm>
            <a:prstGeom prst="rect">
              <a:avLst/>
            </a:prstGeom>
            <a:noFill/>
            <a:ln>
              <a:noFill/>
            </a:ln>
          </p:spPr>
          <p:txBody>
            <a:bodyPr anchorCtr="0" anchor="ctr" bIns="50800" lIns="50800" spcFirstLastPara="1" rIns="50800" wrap="square" tIns="50800">
              <a:noAutofit/>
            </a:bodyPr>
            <a:lstStyle/>
            <a:p>
              <a:pPr indent="0" lvl="0" marL="0" marR="0" rtl="0" algn="l">
                <a:lnSpc>
                  <a:spcPct val="120000"/>
                </a:lnSpc>
                <a:spcBef>
                  <a:spcPts val="0"/>
                </a:spcBef>
                <a:spcAft>
                  <a:spcPts val="0"/>
                </a:spcAft>
                <a:buNone/>
              </a:pPr>
              <a:r>
                <a:rPr b="0" i="0" lang="en-US" sz="3000" u="none" cap="none" strike="noStrike">
                  <a:solidFill>
                    <a:srgbClr val="FFFFFF"/>
                  </a:solidFill>
                  <a:latin typeface="Open Sans"/>
                  <a:ea typeface="Open Sans"/>
                  <a:cs typeface="Open Sans"/>
                  <a:sym typeface="Open Sans"/>
                </a:rPr>
                <a:t>   Erwin 2:03 PM</a:t>
              </a:r>
              <a:endParaRPr/>
            </a:p>
            <a:p>
              <a:pPr indent="0" lvl="0" marL="0" marR="0" rtl="0" algn="just">
                <a:lnSpc>
                  <a:spcPct val="120000"/>
                </a:lnSpc>
                <a:spcBef>
                  <a:spcPts val="0"/>
                </a:spcBef>
                <a:spcAft>
                  <a:spcPts val="0"/>
                </a:spcAft>
                <a:buNone/>
              </a:pPr>
              <a:r>
                <a:rPr b="0" i="0" lang="en-US" sz="3600" u="none" cap="none" strike="noStrike">
                  <a:solidFill>
                    <a:srgbClr val="FFFFFF"/>
                  </a:solidFill>
                  <a:latin typeface="Open Sans"/>
                  <a:ea typeface="Open Sans"/>
                  <a:cs typeface="Open Sans"/>
                  <a:sym typeface="Open Sans"/>
                </a:rPr>
                <a:t>     </a:t>
              </a:r>
              <a:r>
                <a:rPr b="1" i="0" lang="en-US" sz="3600" u="none" cap="none" strike="noStrike">
                  <a:solidFill>
                    <a:srgbClr val="FFFFFF"/>
                  </a:solidFill>
                  <a:latin typeface="Open Sans"/>
                  <a:ea typeface="Open Sans"/>
                  <a:cs typeface="Open Sans"/>
                  <a:sym typeface="Open Sans"/>
                </a:rPr>
                <a:t>Hey, feel like hanging out later?</a:t>
              </a:r>
              <a:endParaRPr/>
            </a:p>
          </p:txBody>
        </p:sp>
      </p:grpSp>
      <p:grpSp>
        <p:nvGrpSpPr>
          <p:cNvPr id="166" name="Google Shape;166;p6"/>
          <p:cNvGrpSpPr/>
          <p:nvPr/>
        </p:nvGrpSpPr>
        <p:grpSpPr>
          <a:xfrm>
            <a:off x="4943446" y="7453852"/>
            <a:ext cx="10569600" cy="2035542"/>
            <a:chOff x="0" y="0"/>
            <a:chExt cx="14092800" cy="2714057"/>
          </a:xfrm>
        </p:grpSpPr>
        <p:sp>
          <p:nvSpPr>
            <p:cNvPr id="167" name="Google Shape;167;p6"/>
            <p:cNvSpPr/>
            <p:nvPr/>
          </p:nvSpPr>
          <p:spPr>
            <a:xfrm>
              <a:off x="0" y="0"/>
              <a:ext cx="14092682" cy="2714057"/>
            </a:xfrm>
            <a:custGeom>
              <a:rect b="b" l="l" r="r" t="t"/>
              <a:pathLst>
                <a:path extrusionOk="0" h="2714057" w="14092682">
                  <a:moveTo>
                    <a:pt x="0" y="0"/>
                  </a:moveTo>
                  <a:lnTo>
                    <a:pt x="8220837" y="0"/>
                  </a:lnTo>
                  <a:lnTo>
                    <a:pt x="11743944" y="0"/>
                  </a:lnTo>
                  <a:lnTo>
                    <a:pt x="14092682" y="0"/>
                  </a:lnTo>
                  <a:lnTo>
                    <a:pt x="14092682" y="1403477"/>
                  </a:lnTo>
                  <a:lnTo>
                    <a:pt x="14092682" y="2004967"/>
                  </a:lnTo>
                  <a:lnTo>
                    <a:pt x="14092682" y="2405955"/>
                  </a:lnTo>
                  <a:lnTo>
                    <a:pt x="11743944" y="2405955"/>
                  </a:lnTo>
                  <a:lnTo>
                    <a:pt x="12630531" y="2714057"/>
                  </a:lnTo>
                  <a:lnTo>
                    <a:pt x="8220837" y="2405955"/>
                  </a:lnTo>
                  <a:lnTo>
                    <a:pt x="0" y="2405955"/>
                  </a:lnTo>
                  <a:lnTo>
                    <a:pt x="0" y="2004967"/>
                  </a:lnTo>
                  <a:lnTo>
                    <a:pt x="0" y="1403477"/>
                  </a:lnTo>
                  <a:close/>
                </a:path>
              </a:pathLst>
            </a:custGeom>
            <a:solidFill>
              <a:srgbClr val="92C7CA"/>
            </a:solidFill>
            <a:ln>
              <a:noFill/>
            </a:ln>
          </p:spPr>
        </p:sp>
        <p:sp>
          <p:nvSpPr>
            <p:cNvPr id="168" name="Google Shape;168;p6"/>
            <p:cNvSpPr txBox="1"/>
            <p:nvPr/>
          </p:nvSpPr>
          <p:spPr>
            <a:xfrm>
              <a:off x="0" y="0"/>
              <a:ext cx="14092800" cy="2405931"/>
            </a:xfrm>
            <a:prstGeom prst="rect">
              <a:avLst/>
            </a:prstGeom>
            <a:noFill/>
            <a:ln>
              <a:noFill/>
            </a:ln>
          </p:spPr>
          <p:txBody>
            <a:bodyPr anchorCtr="0" anchor="ctr" bIns="50800" lIns="50800" spcFirstLastPara="1" rIns="50800" wrap="square" tIns="50800">
              <a:noAutofit/>
            </a:bodyPr>
            <a:lstStyle/>
            <a:p>
              <a:pPr indent="0" lvl="0" marL="0" marR="0" rtl="0" algn="l">
                <a:lnSpc>
                  <a:spcPct val="120000"/>
                </a:lnSpc>
                <a:spcBef>
                  <a:spcPts val="0"/>
                </a:spcBef>
                <a:spcAft>
                  <a:spcPts val="0"/>
                </a:spcAft>
                <a:buNone/>
              </a:pPr>
              <a:r>
                <a:rPr b="0" i="0" lang="en-US" sz="3000" u="none" cap="none" strike="noStrike">
                  <a:solidFill>
                    <a:srgbClr val="1A344F"/>
                  </a:solidFill>
                  <a:latin typeface="Open Sans"/>
                  <a:ea typeface="Open Sans"/>
                  <a:cs typeface="Open Sans"/>
                  <a:sym typeface="Open Sans"/>
                </a:rPr>
                <a:t>Gerald 2:10 PM</a:t>
              </a:r>
              <a:endParaRPr/>
            </a:p>
            <a:p>
              <a:pPr indent="0" lvl="0" marL="0" marR="0" rtl="0" algn="l">
                <a:lnSpc>
                  <a:spcPct val="144000"/>
                </a:lnSpc>
                <a:spcBef>
                  <a:spcPts val="0"/>
                </a:spcBef>
                <a:spcAft>
                  <a:spcPts val="0"/>
                </a:spcAft>
                <a:buNone/>
              </a:pPr>
              <a:r>
                <a:t/>
              </a:r>
              <a:endParaRPr b="0" i="0" sz="3000" u="none" cap="none" strike="noStrike">
                <a:solidFill>
                  <a:srgbClr val="1A344F"/>
                </a:solidFill>
                <a:latin typeface="Open Sans"/>
                <a:ea typeface="Open Sans"/>
                <a:cs typeface="Open Sans"/>
                <a:sym typeface="Open Sans"/>
              </a:endParaRPr>
            </a:p>
            <a:p>
              <a:pPr indent="0" lvl="0" marL="0" marR="0" rtl="0" algn="just">
                <a:lnSpc>
                  <a:spcPct val="120000"/>
                </a:lnSpc>
                <a:spcBef>
                  <a:spcPts val="0"/>
                </a:spcBef>
                <a:spcAft>
                  <a:spcPts val="0"/>
                </a:spcAft>
                <a:buNone/>
              </a:pPr>
              <a:r>
                <a:rPr b="1" i="0" lang="en-US" sz="3600" u="none" cap="none" strike="noStrike">
                  <a:solidFill>
                    <a:srgbClr val="1A344F"/>
                  </a:solidFill>
                  <a:latin typeface="Open Sans"/>
                  <a:ea typeface="Open Sans"/>
                  <a:cs typeface="Open Sans"/>
                  <a:sym typeface="Open Sans"/>
                </a:rPr>
                <a:t>Not feeling well atm. Maybe tomorrow.</a:t>
              </a:r>
              <a:endParaRPr/>
            </a:p>
          </p:txBody>
        </p:sp>
      </p:grpSp>
      <p:sp>
        <p:nvSpPr>
          <p:cNvPr id="169" name="Google Shape;169;p6"/>
          <p:cNvSpPr/>
          <p:nvPr/>
        </p:nvSpPr>
        <p:spPr>
          <a:xfrm>
            <a:off x="1418116" y="980550"/>
            <a:ext cx="3914746" cy="5452926"/>
          </a:xfrm>
          <a:custGeom>
            <a:rect b="b" l="l" r="r" t="t"/>
            <a:pathLst>
              <a:path extrusionOk="0" h="5452926" w="3914746">
                <a:moveTo>
                  <a:pt x="0" y="0"/>
                </a:moveTo>
                <a:lnTo>
                  <a:pt x="3914746" y="0"/>
                </a:lnTo>
                <a:lnTo>
                  <a:pt x="3914746" y="5452926"/>
                </a:lnTo>
                <a:lnTo>
                  <a:pt x="0" y="5452926"/>
                </a:lnTo>
                <a:lnTo>
                  <a:pt x="0" y="0"/>
                </a:lnTo>
                <a:close/>
              </a:path>
            </a:pathLst>
          </a:custGeom>
          <a:blipFill rotWithShape="1">
            <a:blip r:embed="rId3">
              <a:alphaModFix/>
            </a:blip>
            <a:stretch>
              <a:fillRect b="0" l="0" r="0" t="0"/>
            </a:stretch>
          </a:blipFill>
          <a:ln>
            <a:noFill/>
          </a:ln>
        </p:spPr>
      </p:sp>
      <p:sp>
        <p:nvSpPr>
          <p:cNvPr id="170" name="Google Shape;170;p6"/>
          <p:cNvSpPr/>
          <p:nvPr/>
        </p:nvSpPr>
        <p:spPr>
          <a:xfrm>
            <a:off x="10844136" y="5143500"/>
            <a:ext cx="6415164" cy="5404776"/>
          </a:xfrm>
          <a:custGeom>
            <a:rect b="b" l="l" r="r" t="t"/>
            <a:pathLst>
              <a:path extrusionOk="0" h="5404776" w="6415164">
                <a:moveTo>
                  <a:pt x="0" y="0"/>
                </a:moveTo>
                <a:lnTo>
                  <a:pt x="6415164" y="0"/>
                </a:lnTo>
                <a:lnTo>
                  <a:pt x="6415164" y="5404776"/>
                </a:lnTo>
                <a:lnTo>
                  <a:pt x="0" y="5404776"/>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7"/>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FFF7AD"/>
              </a:gs>
              <a:gs pos="100000">
                <a:srgbClr val="FFA9F9"/>
              </a:gs>
            </a:gsLst>
            <a:lin ang="0" scaled="0"/>
          </a:gradFill>
          <a:ln>
            <a:noFill/>
          </a:ln>
        </p:spPr>
      </p:sp>
      <p:sp>
        <p:nvSpPr>
          <p:cNvPr id="180" name="Google Shape;180;p7"/>
          <p:cNvSpPr txBox="1"/>
          <p:nvPr/>
        </p:nvSpPr>
        <p:spPr>
          <a:xfrm>
            <a:off x="742575" y="3996601"/>
            <a:ext cx="16802850" cy="4499610"/>
          </a:xfrm>
          <a:prstGeom prst="rect">
            <a:avLst/>
          </a:prstGeom>
          <a:noFill/>
          <a:ln>
            <a:noFill/>
          </a:ln>
        </p:spPr>
        <p:txBody>
          <a:bodyPr anchorCtr="0" anchor="t" bIns="0" lIns="0" spcFirstLastPara="1" rIns="0" wrap="square" tIns="0">
            <a:spAutoFit/>
          </a:bodyPr>
          <a:lstStyle/>
          <a:p>
            <a:pPr indent="0" lvl="0" marL="0" marR="0" rtl="0" algn="just">
              <a:lnSpc>
                <a:spcPct val="138000"/>
              </a:lnSpc>
              <a:spcBef>
                <a:spcPts val="0"/>
              </a:spcBef>
              <a:spcAft>
                <a:spcPts val="0"/>
              </a:spcAft>
              <a:buNone/>
            </a:pPr>
            <a:r>
              <a:rPr b="0" i="0" lang="en-US" sz="6500" u="none" cap="none" strike="noStrike">
                <a:solidFill>
                  <a:srgbClr val="000000"/>
                </a:solidFill>
                <a:latin typeface="Alice"/>
                <a:ea typeface="Alice"/>
                <a:cs typeface="Alice"/>
                <a:sym typeface="Alice"/>
              </a:rPr>
              <a:t>It is used in academic, business, and official texts. This is the language you use when writing formal correspondence and memorandums, both at school and work.</a:t>
            </a:r>
            <a:endParaRPr/>
          </a:p>
        </p:txBody>
      </p:sp>
      <p:sp>
        <p:nvSpPr>
          <p:cNvPr id="181" name="Google Shape;181;p7"/>
          <p:cNvSpPr txBox="1"/>
          <p:nvPr/>
        </p:nvSpPr>
        <p:spPr>
          <a:xfrm>
            <a:off x="845663" y="2344635"/>
            <a:ext cx="16822200" cy="1197254"/>
          </a:xfrm>
          <a:prstGeom prst="rect">
            <a:avLst/>
          </a:prstGeom>
          <a:noFill/>
          <a:ln>
            <a:noFill/>
          </a:ln>
        </p:spPr>
        <p:txBody>
          <a:bodyPr anchorCtr="0" anchor="t" bIns="0" lIns="0" spcFirstLastPara="1" rIns="0" wrap="square" tIns="0">
            <a:spAutoFit/>
          </a:bodyPr>
          <a:lstStyle/>
          <a:p>
            <a:pPr indent="0" lvl="0" marL="0" marR="0" rtl="0" algn="l">
              <a:lnSpc>
                <a:spcPct val="108003"/>
              </a:lnSpc>
              <a:spcBef>
                <a:spcPts val="0"/>
              </a:spcBef>
              <a:spcAft>
                <a:spcPts val="0"/>
              </a:spcAft>
              <a:buNone/>
            </a:pPr>
            <a:r>
              <a:rPr b="0" i="0" lang="en-US" sz="8559" u="none" cap="none" strike="noStrike">
                <a:solidFill>
                  <a:srgbClr val="1A344F"/>
                </a:solidFill>
                <a:latin typeface="Anton"/>
                <a:ea typeface="Anton"/>
                <a:cs typeface="Anton"/>
                <a:sym typeface="Anton"/>
              </a:rPr>
              <a:t>Formal Language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8"/>
          <p:cNvSpPr/>
          <p:nvPr/>
        </p:nvSpPr>
        <p:spPr>
          <a:xfrm>
            <a:off x="0" y="0"/>
            <a:ext cx="18288000" cy="1961102"/>
          </a:xfrm>
          <a:custGeom>
            <a:rect b="b" l="l" r="r" t="t"/>
            <a:pathLst>
              <a:path extrusionOk="0" h="2614803" w="24384000">
                <a:moveTo>
                  <a:pt x="24384000" y="0"/>
                </a:moveTo>
                <a:lnTo>
                  <a:pt x="0" y="0"/>
                </a:lnTo>
                <a:lnTo>
                  <a:pt x="0" y="2614803"/>
                </a:lnTo>
                <a:lnTo>
                  <a:pt x="24384000" y="2614803"/>
                </a:lnTo>
                <a:close/>
              </a:path>
            </a:pathLst>
          </a:custGeom>
          <a:gradFill>
            <a:gsLst>
              <a:gs pos="0">
                <a:srgbClr val="FFF7AD"/>
              </a:gs>
              <a:gs pos="100000">
                <a:srgbClr val="FFA9F9"/>
              </a:gs>
            </a:gsLst>
            <a:lin ang="0" scaled="0"/>
          </a:gradFill>
          <a:ln>
            <a:noFill/>
          </a:ln>
        </p:spPr>
      </p:sp>
      <p:grpSp>
        <p:nvGrpSpPr>
          <p:cNvPr id="191" name="Google Shape;191;p8"/>
          <p:cNvGrpSpPr/>
          <p:nvPr/>
        </p:nvGrpSpPr>
        <p:grpSpPr>
          <a:xfrm>
            <a:off x="6358295" y="2285613"/>
            <a:ext cx="11173980" cy="7297245"/>
            <a:chOff x="0" y="0"/>
            <a:chExt cx="14898639" cy="9729660"/>
          </a:xfrm>
        </p:grpSpPr>
        <p:sp>
          <p:nvSpPr>
            <p:cNvPr id="192" name="Google Shape;192;p8"/>
            <p:cNvSpPr/>
            <p:nvPr/>
          </p:nvSpPr>
          <p:spPr>
            <a:xfrm>
              <a:off x="6859" y="18005"/>
              <a:ext cx="14884905" cy="9693704"/>
            </a:xfrm>
            <a:custGeom>
              <a:rect b="b" l="l" r="r" t="t"/>
              <a:pathLst>
                <a:path extrusionOk="0" h="9693704" w="14884905">
                  <a:moveTo>
                    <a:pt x="0" y="0"/>
                  </a:moveTo>
                  <a:lnTo>
                    <a:pt x="14884905" y="0"/>
                  </a:lnTo>
                  <a:lnTo>
                    <a:pt x="14884905" y="9693704"/>
                  </a:lnTo>
                  <a:lnTo>
                    <a:pt x="0" y="9693704"/>
                  </a:lnTo>
                  <a:close/>
                </a:path>
              </a:pathLst>
            </a:custGeom>
            <a:solidFill>
              <a:srgbClr val="1A344F"/>
            </a:solidFill>
            <a:ln>
              <a:noFill/>
            </a:ln>
          </p:spPr>
        </p:sp>
        <p:sp>
          <p:nvSpPr>
            <p:cNvPr id="193" name="Google Shape;193;p8"/>
            <p:cNvSpPr/>
            <p:nvPr/>
          </p:nvSpPr>
          <p:spPr>
            <a:xfrm>
              <a:off x="0" y="0"/>
              <a:ext cx="14898622" cy="9729660"/>
            </a:xfrm>
            <a:custGeom>
              <a:rect b="b" l="l" r="r" t="t"/>
              <a:pathLst>
                <a:path extrusionOk="0" h="9729660" w="14898622">
                  <a:moveTo>
                    <a:pt x="6859" y="0"/>
                  </a:moveTo>
                  <a:lnTo>
                    <a:pt x="14891764" y="0"/>
                  </a:lnTo>
                  <a:cubicBezTo>
                    <a:pt x="14895514" y="0"/>
                    <a:pt x="14898622" y="8162"/>
                    <a:pt x="14898622" y="18005"/>
                  </a:cubicBezTo>
                  <a:lnTo>
                    <a:pt x="14898622" y="9711709"/>
                  </a:lnTo>
                  <a:cubicBezTo>
                    <a:pt x="14898622" y="9721551"/>
                    <a:pt x="14895514" y="9729660"/>
                    <a:pt x="14891764" y="9729660"/>
                  </a:cubicBezTo>
                  <a:lnTo>
                    <a:pt x="6859" y="9729660"/>
                  </a:lnTo>
                  <a:cubicBezTo>
                    <a:pt x="3110" y="9729660"/>
                    <a:pt x="0" y="9721551"/>
                    <a:pt x="0" y="9711709"/>
                  </a:cubicBezTo>
                  <a:lnTo>
                    <a:pt x="0" y="18005"/>
                  </a:lnTo>
                  <a:cubicBezTo>
                    <a:pt x="0" y="8162"/>
                    <a:pt x="3110" y="0"/>
                    <a:pt x="6859" y="0"/>
                  </a:cubicBezTo>
                  <a:moveTo>
                    <a:pt x="6859" y="36009"/>
                  </a:moveTo>
                  <a:lnTo>
                    <a:pt x="6859" y="18005"/>
                  </a:lnTo>
                  <a:lnTo>
                    <a:pt x="13719" y="18005"/>
                  </a:lnTo>
                  <a:lnTo>
                    <a:pt x="13719" y="9711709"/>
                  </a:lnTo>
                  <a:lnTo>
                    <a:pt x="6859" y="9711709"/>
                  </a:lnTo>
                  <a:lnTo>
                    <a:pt x="6859" y="9693704"/>
                  </a:lnTo>
                  <a:lnTo>
                    <a:pt x="14891764" y="9693704"/>
                  </a:lnTo>
                  <a:lnTo>
                    <a:pt x="14891764" y="9711709"/>
                  </a:lnTo>
                  <a:lnTo>
                    <a:pt x="14884904" y="9711709"/>
                  </a:lnTo>
                  <a:lnTo>
                    <a:pt x="14884904" y="18005"/>
                  </a:lnTo>
                  <a:lnTo>
                    <a:pt x="14891764" y="18005"/>
                  </a:lnTo>
                  <a:lnTo>
                    <a:pt x="14891764" y="36009"/>
                  </a:lnTo>
                  <a:lnTo>
                    <a:pt x="6859" y="36009"/>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txBox="1"/>
            <p:nvPr/>
          </p:nvSpPr>
          <p:spPr>
            <a:xfrm>
              <a:off x="0" y="0"/>
              <a:ext cx="14898639" cy="9729600"/>
            </a:xfrm>
            <a:prstGeom prst="rect">
              <a:avLst/>
            </a:prstGeom>
            <a:noFill/>
            <a:ln>
              <a:noFill/>
            </a:ln>
          </p:spPr>
          <p:txBody>
            <a:bodyPr anchorCtr="0" anchor="ctr" bIns="50800" lIns="50800" spcFirstLastPara="1" rIns="50800" wrap="square" tIns="50800">
              <a:noAutofit/>
            </a:bodyPr>
            <a:lstStyle/>
            <a:p>
              <a:pPr indent="0" lvl="0" marL="0" marR="0" rtl="0" algn="just">
                <a:lnSpc>
                  <a:spcPct val="120000"/>
                </a:lnSpc>
                <a:spcBef>
                  <a:spcPts val="0"/>
                </a:spcBef>
                <a:spcAft>
                  <a:spcPts val="0"/>
                </a:spcAft>
                <a:buNone/>
              </a:pPr>
              <a:r>
                <a:rPr b="1" i="0" lang="en-US" sz="3600" u="none" cap="none" strike="noStrike">
                  <a:solidFill>
                    <a:srgbClr val="FFFFFF"/>
                  </a:solidFill>
                  <a:latin typeface="Open Sans"/>
                  <a:ea typeface="Open Sans"/>
                  <a:cs typeface="Open Sans"/>
                  <a:sym typeface="Open Sans"/>
                </a:rPr>
                <a:t>I am writing to inform you that our kitchen area will be under construction as we remodel. From August 23 to August 28, please use the makeshift kitchen on the second floor. </a:t>
              </a:r>
              <a:endParaRPr/>
            </a:p>
            <a:p>
              <a:pPr indent="0" lvl="0" marL="0" marR="0" rtl="0" algn="just">
                <a:lnSpc>
                  <a:spcPct val="120000"/>
                </a:lnSpc>
                <a:spcBef>
                  <a:spcPts val="0"/>
                </a:spcBef>
                <a:spcAft>
                  <a:spcPts val="0"/>
                </a:spcAft>
                <a:buNone/>
              </a:pPr>
              <a:r>
                <a:t/>
              </a:r>
              <a:endParaRPr b="1" i="0" sz="3600" u="none" cap="none" strike="noStrike">
                <a:solidFill>
                  <a:srgbClr val="FFFFFF"/>
                </a:solidFill>
                <a:latin typeface="Open Sans"/>
                <a:ea typeface="Open Sans"/>
                <a:cs typeface="Open Sans"/>
                <a:sym typeface="Open Sans"/>
              </a:endParaRPr>
            </a:p>
            <a:p>
              <a:pPr indent="0" lvl="0" marL="0" marR="0" rtl="0" algn="just">
                <a:lnSpc>
                  <a:spcPct val="120000"/>
                </a:lnSpc>
                <a:spcBef>
                  <a:spcPts val="0"/>
                </a:spcBef>
                <a:spcAft>
                  <a:spcPts val="0"/>
                </a:spcAft>
                <a:buNone/>
              </a:pPr>
              <a:r>
                <a:rPr b="1" i="0" lang="en-US" sz="3600" u="none" cap="none" strike="noStrike">
                  <a:solidFill>
                    <a:srgbClr val="FFFFFF"/>
                  </a:solidFill>
                  <a:latin typeface="Open Sans"/>
                  <a:ea typeface="Open Sans"/>
                  <a:cs typeface="Open Sans"/>
                  <a:sym typeface="Open Sans"/>
                </a:rPr>
                <a:t>If you have questions or concerns regarding the remodeling, you can access the full report </a:t>
              </a:r>
              <a:r>
                <a:rPr b="1" i="0" lang="en-US" sz="3600" u="sng" cap="none" strike="noStrike">
                  <a:solidFill>
                    <a:srgbClr val="FFFFFF"/>
                  </a:solidFill>
                  <a:latin typeface="Open Sans"/>
                  <a:ea typeface="Open Sans"/>
                  <a:cs typeface="Open Sans"/>
                  <a:sym typeface="Open Sans"/>
                </a:rPr>
                <a:t>here</a:t>
              </a:r>
              <a:r>
                <a:rPr b="1" i="0" lang="en-US" sz="3600" u="none" cap="none" strike="noStrike">
                  <a:solidFill>
                    <a:srgbClr val="FFFFFF"/>
                  </a:solidFill>
                  <a:latin typeface="Open Sans"/>
                  <a:ea typeface="Open Sans"/>
                  <a:cs typeface="Open Sans"/>
                  <a:sym typeface="Open Sans"/>
                </a:rPr>
                <a:t>. We truly apologize for the inconvenience. </a:t>
              </a:r>
              <a:endParaRPr/>
            </a:p>
          </p:txBody>
        </p:sp>
      </p:grpSp>
      <p:sp>
        <p:nvSpPr>
          <p:cNvPr id="195" name="Google Shape;195;p8"/>
          <p:cNvSpPr/>
          <p:nvPr/>
        </p:nvSpPr>
        <p:spPr>
          <a:xfrm>
            <a:off x="397668" y="2551546"/>
            <a:ext cx="5960628" cy="6706754"/>
          </a:xfrm>
          <a:custGeom>
            <a:rect b="b" l="l" r="r" t="t"/>
            <a:pathLst>
              <a:path extrusionOk="0" h="6706754" w="5960628">
                <a:moveTo>
                  <a:pt x="0" y="0"/>
                </a:moveTo>
                <a:lnTo>
                  <a:pt x="5960627" y="0"/>
                </a:lnTo>
                <a:lnTo>
                  <a:pt x="5960627" y="6706754"/>
                </a:lnTo>
                <a:lnTo>
                  <a:pt x="0" y="6706754"/>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9"/>
          <p:cNvSpPr/>
          <p:nvPr/>
        </p:nvSpPr>
        <p:spPr>
          <a:xfrm>
            <a:off x="0" y="0"/>
            <a:ext cx="18288000" cy="1028702"/>
          </a:xfrm>
          <a:custGeom>
            <a:rect b="b" l="l" r="r" t="t"/>
            <a:pathLst>
              <a:path extrusionOk="0" h="1371603" w="24384000">
                <a:moveTo>
                  <a:pt x="24384000" y="0"/>
                </a:moveTo>
                <a:lnTo>
                  <a:pt x="0" y="0"/>
                </a:lnTo>
                <a:lnTo>
                  <a:pt x="0" y="1371603"/>
                </a:lnTo>
                <a:lnTo>
                  <a:pt x="24384000" y="1371603"/>
                </a:lnTo>
                <a:close/>
              </a:path>
            </a:pathLst>
          </a:custGeom>
          <a:gradFill>
            <a:gsLst>
              <a:gs pos="0">
                <a:srgbClr val="FFF7AD"/>
              </a:gs>
              <a:gs pos="100000">
                <a:srgbClr val="FFA9F9"/>
              </a:gs>
            </a:gsLst>
            <a:lin ang="0" scaled="0"/>
          </a:gradFill>
          <a:ln>
            <a:noFill/>
          </a:ln>
        </p:spPr>
      </p:sp>
      <p:graphicFrame>
        <p:nvGraphicFramePr>
          <p:cNvPr id="205" name="Google Shape;205;p9"/>
          <p:cNvGraphicFramePr/>
          <p:nvPr/>
        </p:nvGraphicFramePr>
        <p:xfrm>
          <a:off x="247650" y="1489726"/>
          <a:ext cx="3000000" cy="3000000"/>
        </p:xfrm>
        <a:graphic>
          <a:graphicData uri="http://schemas.openxmlformats.org/drawingml/2006/table">
            <a:tbl>
              <a:tblPr>
                <a:noFill/>
                <a:tableStyleId>{E43D8422-EFDD-45F9-8DE5-71D80F8E5F11}</a:tableStyleId>
              </a:tblPr>
              <a:tblGrid>
                <a:gridCol w="4769275"/>
                <a:gridCol w="6667525"/>
                <a:gridCol w="6355900"/>
              </a:tblGrid>
              <a:tr h="830400">
                <a:tc>
                  <a:txBody>
                    <a:bodyPr/>
                    <a:lstStyle/>
                    <a:p>
                      <a:pPr indent="0" lvl="0" marL="0" marR="0" rtl="0" algn="ctr">
                        <a:lnSpc>
                          <a:spcPct val="168000"/>
                        </a:lnSpc>
                        <a:spcBef>
                          <a:spcPts val="0"/>
                        </a:spcBef>
                        <a:spcAft>
                          <a:spcPts val="0"/>
                        </a:spcAft>
                        <a:buNone/>
                      </a:pPr>
                      <a:r>
                        <a:rPr b="1" lang="en-US" sz="3000" u="none" cap="none" strike="noStrike">
                          <a:solidFill>
                            <a:srgbClr val="1A344F"/>
                          </a:solidFill>
                          <a:latin typeface="Open Sans"/>
                          <a:ea typeface="Open Sans"/>
                          <a:cs typeface="Open Sans"/>
                          <a:sym typeface="Open Sans"/>
                        </a:rPr>
                        <a:t>Grammar</a:t>
                      </a:r>
                      <a:endParaRPr sz="1100" u="none" cap="none" strike="noStrike"/>
                    </a:p>
                  </a:txBody>
                  <a:tcPr marT="82300" marB="82300" marR="82300" marL="82300" anchor="ctr">
                    <a:lnL cap="flat" cmpd="sng" w="12700">
                      <a:solidFill>
                        <a:srgbClr val="0056B3"/>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0056B3"/>
                      </a:solidFill>
                      <a:prstDash val="solid"/>
                      <a:round/>
                      <a:headEnd len="sm" w="sm" type="none"/>
                      <a:tailEnd len="sm" w="sm" type="none"/>
                    </a:lnT>
                    <a:lnB cap="flat" cmpd="sng" w="12700">
                      <a:solidFill>
                        <a:srgbClr val="2440A4"/>
                      </a:solidFill>
                      <a:prstDash val="solid"/>
                      <a:round/>
                      <a:headEnd len="sm" w="sm" type="none"/>
                      <a:tailEnd len="sm" w="sm" type="none"/>
                    </a:lnB>
                    <a:solidFill>
                      <a:srgbClr val="92C7CA"/>
                    </a:solidFill>
                  </a:tcPr>
                </a:tc>
                <a:tc>
                  <a:txBody>
                    <a:bodyPr/>
                    <a:lstStyle/>
                    <a:p>
                      <a:pPr indent="0" lvl="0" marL="0" marR="0" rtl="0" algn="ctr">
                        <a:lnSpc>
                          <a:spcPct val="168000"/>
                        </a:lnSpc>
                        <a:spcBef>
                          <a:spcPts val="0"/>
                        </a:spcBef>
                        <a:spcAft>
                          <a:spcPts val="0"/>
                        </a:spcAft>
                        <a:buNone/>
                      </a:pPr>
                      <a:r>
                        <a:rPr b="1" lang="en-US" sz="3000" u="none" cap="none" strike="noStrike">
                          <a:solidFill>
                            <a:srgbClr val="1A344F"/>
                          </a:solidFill>
                          <a:latin typeface="Open Sans"/>
                          <a:ea typeface="Open Sans"/>
                          <a:cs typeface="Open Sans"/>
                          <a:sym typeface="Open Sans"/>
                        </a:rPr>
                        <a:t>Informal</a:t>
                      </a:r>
                      <a:endParaRPr sz="1100" u="none" cap="none" strike="noStrike"/>
                    </a:p>
                  </a:txBody>
                  <a:tcPr marT="82300" marB="82300" marR="82300" marL="823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0056B3"/>
                      </a:solidFill>
                      <a:prstDash val="solid"/>
                      <a:round/>
                      <a:headEnd len="sm" w="sm" type="none"/>
                      <a:tailEnd len="sm" w="sm" type="none"/>
                    </a:lnT>
                    <a:lnB cap="flat" cmpd="sng" w="12700">
                      <a:solidFill>
                        <a:srgbClr val="2440A4"/>
                      </a:solidFill>
                      <a:prstDash val="solid"/>
                      <a:round/>
                      <a:headEnd len="sm" w="sm" type="none"/>
                      <a:tailEnd len="sm" w="sm" type="none"/>
                    </a:lnB>
                    <a:solidFill>
                      <a:srgbClr val="92C7CA"/>
                    </a:solidFill>
                  </a:tcPr>
                </a:tc>
                <a:tc>
                  <a:txBody>
                    <a:bodyPr/>
                    <a:lstStyle/>
                    <a:p>
                      <a:pPr indent="0" lvl="0" marL="0" marR="0" rtl="0" algn="ctr">
                        <a:lnSpc>
                          <a:spcPct val="168000"/>
                        </a:lnSpc>
                        <a:spcBef>
                          <a:spcPts val="0"/>
                        </a:spcBef>
                        <a:spcAft>
                          <a:spcPts val="0"/>
                        </a:spcAft>
                        <a:buNone/>
                      </a:pPr>
                      <a:r>
                        <a:rPr b="1" lang="en-US" sz="3000" u="none" cap="none" strike="noStrike">
                          <a:solidFill>
                            <a:srgbClr val="1A344F"/>
                          </a:solidFill>
                          <a:latin typeface="Open Sans"/>
                          <a:ea typeface="Open Sans"/>
                          <a:cs typeface="Open Sans"/>
                          <a:sym typeface="Open Sans"/>
                        </a:rPr>
                        <a:t>Formal</a:t>
                      </a:r>
                      <a:endParaRPr sz="1100" u="none" cap="none" strike="noStrike"/>
                    </a:p>
                  </a:txBody>
                  <a:tcPr marT="82300" marB="82300" marR="82300" marL="8230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0056B3"/>
                      </a:solidFill>
                      <a:prstDash val="solid"/>
                      <a:round/>
                      <a:headEnd len="sm" w="sm" type="none"/>
                      <a:tailEnd len="sm" w="sm" type="none"/>
                    </a:lnT>
                    <a:lnB cap="flat" cmpd="sng" w="12700">
                      <a:solidFill>
                        <a:srgbClr val="2440A4"/>
                      </a:solidFill>
                      <a:prstDash val="solid"/>
                      <a:round/>
                      <a:headEnd len="sm" w="sm" type="none"/>
                      <a:tailEnd len="sm" w="sm" type="none"/>
                    </a:lnB>
                    <a:solidFill>
                      <a:srgbClr val="92C7CA"/>
                    </a:solidFill>
                  </a:tcPr>
                </a:tc>
              </a:tr>
              <a:tr h="1450000">
                <a:tc>
                  <a:txBody>
                    <a:bodyPr/>
                    <a:lstStyle/>
                    <a:p>
                      <a:pPr indent="0" lvl="0" marL="0" marR="0" rtl="0" algn="ctr">
                        <a:lnSpc>
                          <a:spcPct val="168000"/>
                        </a:lnSpc>
                        <a:spcBef>
                          <a:spcPts val="0"/>
                        </a:spcBef>
                        <a:spcAft>
                          <a:spcPts val="0"/>
                        </a:spcAft>
                        <a:buNone/>
                      </a:pPr>
                      <a:r>
                        <a:rPr b="1" lang="en-US" sz="3000" u="none" cap="none" strike="noStrike">
                          <a:solidFill>
                            <a:srgbClr val="000000"/>
                          </a:solidFill>
                          <a:latin typeface="Open Sans"/>
                          <a:ea typeface="Open Sans"/>
                          <a:cs typeface="Open Sans"/>
                          <a:sym typeface="Open Sans"/>
                        </a:rPr>
                        <a:t>Use of Contractions</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c>
                  <a:txBody>
                    <a:bodyPr/>
                    <a:lstStyle/>
                    <a:p>
                      <a:pPr indent="0" lvl="0" marL="0" marR="0" rtl="0" algn="just">
                        <a:lnSpc>
                          <a:spcPct val="168000"/>
                        </a:lnSpc>
                        <a:spcBef>
                          <a:spcPts val="0"/>
                        </a:spcBef>
                        <a:spcAft>
                          <a:spcPts val="0"/>
                        </a:spcAft>
                        <a:buNone/>
                      </a:pPr>
                      <a:r>
                        <a:rPr b="1" i="1" lang="en-US" sz="3000" u="none" cap="none" strike="noStrike">
                          <a:solidFill>
                            <a:srgbClr val="000000"/>
                          </a:solidFill>
                          <a:latin typeface="Open Sans"/>
                          <a:ea typeface="Open Sans"/>
                          <a:cs typeface="Open Sans"/>
                          <a:sym typeface="Open Sans"/>
                        </a:rPr>
                        <a:t>The project </a:t>
                      </a:r>
                      <a:r>
                        <a:rPr b="1" i="1" lang="en-US" sz="3000" u="sng" cap="none" strike="noStrike">
                          <a:solidFill>
                            <a:srgbClr val="000000"/>
                          </a:solidFill>
                          <a:latin typeface="Open Sans"/>
                          <a:ea typeface="Open Sans"/>
                          <a:cs typeface="Open Sans"/>
                          <a:sym typeface="Open Sans"/>
                        </a:rPr>
                        <a:t>won’t</a:t>
                      </a:r>
                      <a:r>
                        <a:rPr b="1" i="1" lang="en-US" sz="3000" u="none" cap="none" strike="noStrike">
                          <a:solidFill>
                            <a:srgbClr val="000000"/>
                          </a:solidFill>
                          <a:latin typeface="Open Sans"/>
                          <a:ea typeface="Open Sans"/>
                          <a:cs typeface="Open Sans"/>
                          <a:sym typeface="Open Sans"/>
                        </a:rPr>
                        <a:t> push through until next month.</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c>
                  <a:txBody>
                    <a:bodyPr/>
                    <a:lstStyle/>
                    <a:p>
                      <a:pPr indent="0" lvl="0" marL="0" marR="0" rtl="0" algn="just">
                        <a:lnSpc>
                          <a:spcPct val="168000"/>
                        </a:lnSpc>
                        <a:spcBef>
                          <a:spcPts val="0"/>
                        </a:spcBef>
                        <a:spcAft>
                          <a:spcPts val="0"/>
                        </a:spcAft>
                        <a:buNone/>
                      </a:pPr>
                      <a:r>
                        <a:rPr b="1" i="1" lang="en-US" sz="3000" u="none" cap="none" strike="noStrike">
                          <a:solidFill>
                            <a:srgbClr val="000000"/>
                          </a:solidFill>
                          <a:latin typeface="Open Sans"/>
                          <a:ea typeface="Open Sans"/>
                          <a:cs typeface="Open Sans"/>
                          <a:sym typeface="Open Sans"/>
                        </a:rPr>
                        <a:t>The project </a:t>
                      </a:r>
                      <a:r>
                        <a:rPr b="1" i="1" lang="en-US" sz="3000" u="sng" cap="none" strike="noStrike">
                          <a:solidFill>
                            <a:srgbClr val="000000"/>
                          </a:solidFill>
                          <a:latin typeface="Open Sans"/>
                          <a:ea typeface="Open Sans"/>
                          <a:cs typeface="Open Sans"/>
                          <a:sym typeface="Open Sans"/>
                        </a:rPr>
                        <a:t>will not</a:t>
                      </a:r>
                      <a:r>
                        <a:rPr b="1" i="1" lang="en-US" sz="3000" u="none" cap="none" strike="noStrike">
                          <a:solidFill>
                            <a:srgbClr val="000000"/>
                          </a:solidFill>
                          <a:latin typeface="Open Sans"/>
                          <a:ea typeface="Open Sans"/>
                          <a:cs typeface="Open Sans"/>
                          <a:sym typeface="Open Sans"/>
                        </a:rPr>
                        <a:t> push through until next month.</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r>
              <a:tr h="1768650">
                <a:tc>
                  <a:txBody>
                    <a:bodyPr/>
                    <a:lstStyle/>
                    <a:p>
                      <a:pPr indent="0" lvl="0" marL="0" marR="0" rtl="0" algn="ctr">
                        <a:lnSpc>
                          <a:spcPct val="168000"/>
                        </a:lnSpc>
                        <a:spcBef>
                          <a:spcPts val="0"/>
                        </a:spcBef>
                        <a:spcAft>
                          <a:spcPts val="0"/>
                        </a:spcAft>
                        <a:buNone/>
                      </a:pPr>
                      <a:r>
                        <a:rPr b="1" lang="en-US" sz="3000" u="none" cap="none" strike="noStrike">
                          <a:solidFill>
                            <a:srgbClr val="000000"/>
                          </a:solidFill>
                          <a:latin typeface="Open Sans"/>
                          <a:ea typeface="Open Sans"/>
                          <a:cs typeface="Open Sans"/>
                          <a:sym typeface="Open Sans"/>
                        </a:rPr>
                        <a:t>Use of Phrasal Verbs</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c>
                  <a:txBody>
                    <a:bodyPr/>
                    <a:lstStyle/>
                    <a:p>
                      <a:pPr indent="0" lvl="0" marL="0" marR="0" rtl="0" algn="just">
                        <a:lnSpc>
                          <a:spcPct val="168000"/>
                        </a:lnSpc>
                        <a:spcBef>
                          <a:spcPts val="0"/>
                        </a:spcBef>
                        <a:spcAft>
                          <a:spcPts val="0"/>
                        </a:spcAft>
                        <a:buNone/>
                      </a:pPr>
                      <a:r>
                        <a:rPr b="1" i="1" lang="en-US" sz="3000" u="none" cap="none" strike="noStrike">
                          <a:solidFill>
                            <a:srgbClr val="000000"/>
                          </a:solidFill>
                          <a:latin typeface="Open Sans"/>
                          <a:ea typeface="Open Sans"/>
                          <a:cs typeface="Open Sans"/>
                          <a:sym typeface="Open Sans"/>
                        </a:rPr>
                        <a:t>Mr. Smith, the patient in room 1305, </a:t>
                      </a:r>
                      <a:r>
                        <a:rPr b="1" i="1" lang="en-US" sz="3000" u="sng" cap="none" strike="noStrike">
                          <a:solidFill>
                            <a:srgbClr val="000000"/>
                          </a:solidFill>
                          <a:latin typeface="Open Sans"/>
                          <a:ea typeface="Open Sans"/>
                          <a:cs typeface="Open Sans"/>
                          <a:sym typeface="Open Sans"/>
                        </a:rPr>
                        <a:t>got over</a:t>
                      </a:r>
                      <a:r>
                        <a:rPr b="1" i="1" lang="en-US" sz="3000" u="none" cap="none" strike="noStrike">
                          <a:solidFill>
                            <a:srgbClr val="000000"/>
                          </a:solidFill>
                          <a:latin typeface="Open Sans"/>
                          <a:ea typeface="Open Sans"/>
                          <a:cs typeface="Open Sans"/>
                          <a:sym typeface="Open Sans"/>
                        </a:rPr>
                        <a:t> his illness.</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c>
                  <a:txBody>
                    <a:bodyPr/>
                    <a:lstStyle/>
                    <a:p>
                      <a:pPr indent="0" lvl="0" marL="0" marR="0" rtl="0" algn="just">
                        <a:lnSpc>
                          <a:spcPct val="168000"/>
                        </a:lnSpc>
                        <a:spcBef>
                          <a:spcPts val="0"/>
                        </a:spcBef>
                        <a:spcAft>
                          <a:spcPts val="0"/>
                        </a:spcAft>
                        <a:buNone/>
                      </a:pPr>
                      <a:r>
                        <a:rPr b="1" i="1" lang="en-US" sz="3000" u="none" cap="none" strike="noStrike">
                          <a:solidFill>
                            <a:srgbClr val="000000"/>
                          </a:solidFill>
                          <a:latin typeface="Open Sans"/>
                          <a:ea typeface="Open Sans"/>
                          <a:cs typeface="Open Sans"/>
                          <a:sym typeface="Open Sans"/>
                        </a:rPr>
                        <a:t>Mr. Smith, the patient in room 1305, recovered from his illness.</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r>
              <a:tr h="2237800">
                <a:tc>
                  <a:txBody>
                    <a:bodyPr/>
                    <a:lstStyle/>
                    <a:p>
                      <a:pPr indent="0" lvl="0" marL="0" marR="0" rtl="0" algn="ctr">
                        <a:lnSpc>
                          <a:spcPct val="168000"/>
                        </a:lnSpc>
                        <a:spcBef>
                          <a:spcPts val="0"/>
                        </a:spcBef>
                        <a:spcAft>
                          <a:spcPts val="0"/>
                        </a:spcAft>
                        <a:buNone/>
                      </a:pPr>
                      <a:r>
                        <a:rPr b="1" lang="en-US" sz="3000" u="none" cap="none" strike="noStrike">
                          <a:solidFill>
                            <a:srgbClr val="000000"/>
                          </a:solidFill>
                          <a:latin typeface="Open Sans"/>
                          <a:ea typeface="Open Sans"/>
                          <a:cs typeface="Open Sans"/>
                          <a:sym typeface="Open Sans"/>
                        </a:rPr>
                        <a:t>Use of Slang/</a:t>
                      </a:r>
                      <a:endParaRPr sz="1100" u="none" cap="none" strike="noStrike"/>
                    </a:p>
                    <a:p>
                      <a:pPr indent="0" lvl="0" marL="0" marR="0" rtl="0" algn="ctr">
                        <a:lnSpc>
                          <a:spcPct val="168000"/>
                        </a:lnSpc>
                        <a:spcBef>
                          <a:spcPts val="0"/>
                        </a:spcBef>
                        <a:spcAft>
                          <a:spcPts val="0"/>
                        </a:spcAft>
                        <a:buNone/>
                      </a:pPr>
                      <a:r>
                        <a:rPr b="1" lang="en-US" sz="3000" u="none" cap="none" strike="noStrike">
                          <a:solidFill>
                            <a:srgbClr val="000000"/>
                          </a:solidFill>
                          <a:latin typeface="Open Sans"/>
                          <a:ea typeface="Open Sans"/>
                          <a:cs typeface="Open Sans"/>
                          <a:sym typeface="Open Sans"/>
                        </a:rPr>
                        <a:t>Colloquialism</a:t>
                      </a:r>
                      <a:endParaRPr/>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c>
                  <a:txBody>
                    <a:bodyPr/>
                    <a:lstStyle/>
                    <a:p>
                      <a:pPr indent="0" lvl="0" marL="0" marR="0" rtl="0" algn="just">
                        <a:lnSpc>
                          <a:spcPct val="168000"/>
                        </a:lnSpc>
                        <a:spcBef>
                          <a:spcPts val="0"/>
                        </a:spcBef>
                        <a:spcAft>
                          <a:spcPts val="0"/>
                        </a:spcAft>
                        <a:buNone/>
                      </a:pPr>
                      <a:r>
                        <a:rPr b="1" i="1" lang="en-US" sz="3000" u="none" cap="none" strike="noStrike">
                          <a:solidFill>
                            <a:srgbClr val="000000"/>
                          </a:solidFill>
                          <a:latin typeface="Open Sans"/>
                          <a:ea typeface="Open Sans"/>
                          <a:cs typeface="Open Sans"/>
                          <a:sym typeface="Open Sans"/>
                        </a:rPr>
                        <a:t>The </a:t>
                      </a:r>
                      <a:r>
                        <a:rPr b="1" i="1" lang="en-US" sz="3000" u="sng" cap="none" strike="noStrike">
                          <a:solidFill>
                            <a:srgbClr val="000000"/>
                          </a:solidFill>
                          <a:latin typeface="Open Sans"/>
                          <a:ea typeface="Open Sans"/>
                          <a:cs typeface="Open Sans"/>
                          <a:sym typeface="Open Sans"/>
                        </a:rPr>
                        <a:t>mob</a:t>
                      </a:r>
                      <a:r>
                        <a:rPr b="1" i="1" lang="en-US" sz="3000" u="none" cap="none" strike="noStrike">
                          <a:solidFill>
                            <a:srgbClr val="000000"/>
                          </a:solidFill>
                          <a:latin typeface="Open Sans"/>
                          <a:ea typeface="Open Sans"/>
                          <a:cs typeface="Open Sans"/>
                          <a:sym typeface="Open Sans"/>
                        </a:rPr>
                        <a:t> was very rowdy during the protest against mandatory drug tests among students.</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c>
                  <a:txBody>
                    <a:bodyPr/>
                    <a:lstStyle/>
                    <a:p>
                      <a:pPr indent="0" lvl="0" marL="0" marR="0" rtl="0" algn="just">
                        <a:lnSpc>
                          <a:spcPct val="168000"/>
                        </a:lnSpc>
                        <a:spcBef>
                          <a:spcPts val="0"/>
                        </a:spcBef>
                        <a:spcAft>
                          <a:spcPts val="0"/>
                        </a:spcAft>
                        <a:buNone/>
                      </a:pPr>
                      <a:r>
                        <a:rPr b="1" i="1" lang="en-US" sz="3000" u="none" cap="none" strike="noStrike">
                          <a:solidFill>
                            <a:srgbClr val="000000"/>
                          </a:solidFill>
                          <a:latin typeface="Open Sans"/>
                          <a:ea typeface="Open Sans"/>
                          <a:cs typeface="Open Sans"/>
                          <a:sym typeface="Open Sans"/>
                        </a:rPr>
                        <a:t>The </a:t>
                      </a:r>
                      <a:r>
                        <a:rPr b="1" i="1" lang="en-US" sz="3000" u="sng" cap="none" strike="noStrike">
                          <a:solidFill>
                            <a:srgbClr val="000000"/>
                          </a:solidFill>
                          <a:latin typeface="Open Sans"/>
                          <a:ea typeface="Open Sans"/>
                          <a:cs typeface="Open Sans"/>
                          <a:sym typeface="Open Sans"/>
                        </a:rPr>
                        <a:t>crowd</a:t>
                      </a:r>
                      <a:r>
                        <a:rPr b="1" i="1" lang="en-US" sz="3000" u="none" cap="none" strike="noStrike">
                          <a:solidFill>
                            <a:srgbClr val="000000"/>
                          </a:solidFill>
                          <a:latin typeface="Open Sans"/>
                          <a:ea typeface="Open Sans"/>
                          <a:cs typeface="Open Sans"/>
                          <a:sym typeface="Open Sans"/>
                        </a:rPr>
                        <a:t> was very rowdy during the protest against mandatory drug tests among students.</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r>
              <a:tr h="2089150">
                <a:tc>
                  <a:txBody>
                    <a:bodyPr/>
                    <a:lstStyle/>
                    <a:p>
                      <a:pPr indent="0" lvl="0" marL="0" marR="0" rtl="0" algn="ctr">
                        <a:lnSpc>
                          <a:spcPct val="168000"/>
                        </a:lnSpc>
                        <a:spcBef>
                          <a:spcPts val="0"/>
                        </a:spcBef>
                        <a:spcAft>
                          <a:spcPts val="0"/>
                        </a:spcAft>
                        <a:buNone/>
                      </a:pPr>
                      <a:r>
                        <a:rPr b="1" lang="en-US" sz="3000" u="none" cap="none" strike="noStrike">
                          <a:solidFill>
                            <a:srgbClr val="000000"/>
                          </a:solidFill>
                          <a:latin typeface="Open Sans"/>
                          <a:ea typeface="Open Sans"/>
                          <a:cs typeface="Open Sans"/>
                          <a:sym typeface="Open Sans"/>
                        </a:rPr>
                        <a:t>Use of Point of View</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c>
                  <a:txBody>
                    <a:bodyPr/>
                    <a:lstStyle/>
                    <a:p>
                      <a:pPr indent="0" lvl="0" marL="0" marR="0" rtl="0" algn="just">
                        <a:lnSpc>
                          <a:spcPct val="168000"/>
                        </a:lnSpc>
                        <a:spcBef>
                          <a:spcPts val="0"/>
                        </a:spcBef>
                        <a:spcAft>
                          <a:spcPts val="0"/>
                        </a:spcAft>
                        <a:buNone/>
                      </a:pPr>
                      <a:r>
                        <a:rPr b="1" i="1" lang="en-US" sz="3000" u="sng" cap="none" strike="noStrike">
                          <a:solidFill>
                            <a:srgbClr val="000000"/>
                          </a:solidFill>
                          <a:latin typeface="Open Sans"/>
                          <a:ea typeface="Open Sans"/>
                          <a:cs typeface="Open Sans"/>
                          <a:sym typeface="Open Sans"/>
                        </a:rPr>
                        <a:t>We</a:t>
                      </a:r>
                      <a:r>
                        <a:rPr b="1" i="1" lang="en-US" sz="3000" u="none" cap="none" strike="noStrike">
                          <a:solidFill>
                            <a:srgbClr val="000000"/>
                          </a:solidFill>
                          <a:latin typeface="Open Sans"/>
                          <a:ea typeface="Open Sans"/>
                          <a:cs typeface="Open Sans"/>
                          <a:sym typeface="Open Sans"/>
                        </a:rPr>
                        <a:t> considered various data collection methods for this research.</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c>
                  <a:txBody>
                    <a:bodyPr/>
                    <a:lstStyle/>
                    <a:p>
                      <a:pPr indent="0" lvl="0" marL="0" marR="0" rtl="0" algn="just">
                        <a:lnSpc>
                          <a:spcPct val="168000"/>
                        </a:lnSpc>
                        <a:spcBef>
                          <a:spcPts val="0"/>
                        </a:spcBef>
                        <a:spcAft>
                          <a:spcPts val="0"/>
                        </a:spcAft>
                        <a:buNone/>
                      </a:pPr>
                      <a:r>
                        <a:rPr b="1" i="1" lang="en-US" sz="3000" u="sng" cap="none" strike="noStrike">
                          <a:solidFill>
                            <a:srgbClr val="000000"/>
                          </a:solidFill>
                          <a:latin typeface="Open Sans"/>
                          <a:ea typeface="Open Sans"/>
                          <a:cs typeface="Open Sans"/>
                          <a:sym typeface="Open Sans"/>
                        </a:rPr>
                        <a:t>Various data collection methods</a:t>
                      </a:r>
                      <a:r>
                        <a:rPr b="1" i="1" lang="en-US" sz="3000" u="none" cap="none" strike="noStrike">
                          <a:solidFill>
                            <a:srgbClr val="000000"/>
                          </a:solidFill>
                          <a:latin typeface="Open Sans"/>
                          <a:ea typeface="Open Sans"/>
                          <a:cs typeface="Open Sans"/>
                          <a:sym typeface="Open Sans"/>
                        </a:rPr>
                        <a:t> were considered for this research.</a:t>
                      </a:r>
                      <a:endParaRPr sz="1100" u="none" cap="none" strike="noStrike"/>
                    </a:p>
                  </a:txBody>
                  <a:tcPr marT="82300" marB="82300" marR="82300" marL="82300" anchor="ctr">
                    <a:lnL cap="flat" cmpd="sng" w="12700">
                      <a:solidFill>
                        <a:srgbClr val="2440A4"/>
                      </a:solidFill>
                      <a:prstDash val="solid"/>
                      <a:round/>
                      <a:headEnd len="sm" w="sm" type="none"/>
                      <a:tailEnd len="sm" w="sm" type="none"/>
                    </a:lnL>
                    <a:lnR cap="flat" cmpd="sng" w="12700">
                      <a:solidFill>
                        <a:srgbClr val="2440A4"/>
                      </a:solidFill>
                      <a:prstDash val="solid"/>
                      <a:round/>
                      <a:headEnd len="sm" w="sm" type="none"/>
                      <a:tailEnd len="sm" w="sm" type="none"/>
                    </a:lnR>
                    <a:lnT cap="flat" cmpd="sng" w="12700">
                      <a:solidFill>
                        <a:srgbClr val="2440A4"/>
                      </a:solidFill>
                      <a:prstDash val="solid"/>
                      <a:round/>
                      <a:headEnd len="sm" w="sm" type="none"/>
                      <a:tailEnd len="sm" w="sm" type="none"/>
                    </a:lnT>
                    <a:lnB cap="flat" cmpd="sng" w="12700">
                      <a:solidFill>
                        <a:srgbClr val="2440A4"/>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